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4" r:id="rId2"/>
    <p:sldId id="259" r:id="rId3"/>
    <p:sldId id="261" r:id="rId4"/>
    <p:sldId id="264" r:id="rId5"/>
    <p:sldId id="26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3" r:id="rId22"/>
    <p:sldId id="294" r:id="rId23"/>
    <p:sldId id="295" r:id="rId24"/>
    <p:sldId id="292" r:id="rId25"/>
    <p:sldId id="291"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66FFFF"/>
    <a:srgbClr val="FF0000"/>
    <a:srgbClr val="608200"/>
    <a:srgbClr val="99CC00"/>
    <a:srgbClr val="C0C0C0"/>
    <a:srgbClr val="FFCC99"/>
    <a:srgbClr val="461AE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276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471D7D7-340C-4347-9362-9653240042E3}"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0B46E3D-C921-4430-B5A5-CC379862D312}" type="slidenum">
              <a:rPr lang="ru-RU"/>
              <a:pPr/>
              <a:t>1</a:t>
            </a:fld>
            <a:endParaRPr lang="ru-RU"/>
          </a:p>
        </p:txBody>
      </p:sp>
      <p:sp>
        <p:nvSpPr>
          <p:cNvPr id="28674"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5AB6A166-9E26-4EDA-879A-DDEAC2BF16C1}" type="slidenum">
              <a:rPr lang="ru-RU" altLang="ru-RU" sz="1200"/>
              <a:pPr algn="r"/>
              <a:t>1</a:t>
            </a:fld>
            <a:endParaRPr lang="ru-RU" altLang="ru-RU" sz="120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B0F401E-E30E-411A-ABED-2449443104A1}" type="slidenum">
              <a:rPr lang="ru-RU"/>
              <a:pPr/>
              <a:t>16</a:t>
            </a:fld>
            <a:endParaRPr lang="ru-RU"/>
          </a:p>
        </p:txBody>
      </p:sp>
      <p:sp>
        <p:nvSpPr>
          <p:cNvPr id="53250"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BB75385B-6F5C-46E3-B061-DE6734719B8E}" type="slidenum">
              <a:rPr lang="ru-RU" altLang="ru-RU" sz="1200"/>
              <a:pPr algn="r"/>
              <a:t>16</a:t>
            </a:fld>
            <a:endParaRPr lang="ru-RU" altLang="ru-RU" sz="120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B915D7A-1C7B-47C8-98D9-FA89D75FD7EC}" type="slidenum">
              <a:rPr lang="ru-RU"/>
              <a:pPr/>
              <a:t>19</a:t>
            </a:fld>
            <a:endParaRPr lang="ru-RU"/>
          </a:p>
        </p:txBody>
      </p:sp>
      <p:sp>
        <p:nvSpPr>
          <p:cNvPr id="57346"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E9B90726-D4D5-4D00-8572-9048DE81D971}" type="slidenum">
              <a:rPr lang="ru-RU" altLang="ru-RU" sz="1200"/>
              <a:pPr algn="r"/>
              <a:t>19</a:t>
            </a:fld>
            <a:endParaRPr lang="ru-RU" altLang="ru-RU" sz="1200"/>
          </a:p>
        </p:txBody>
      </p:sp>
      <p:sp>
        <p:nvSpPr>
          <p:cNvPr id="57347" name="Rectangle 2"/>
          <p:cNvSpPr>
            <a:spLocks noRot="1" noChangeArrowheads="1" noTextEdit="1"/>
          </p:cNvSpPr>
          <p:nvPr>
            <p:ph type="sldImg"/>
          </p:nvPr>
        </p:nvSpPr>
        <p:spPr>
          <a:xfrm>
            <a:off x="1143000" y="685800"/>
            <a:ext cx="4573588" cy="3430588"/>
          </a:xfrm>
          <a:ln/>
        </p:spPr>
      </p:sp>
      <p:sp>
        <p:nvSpPr>
          <p:cNvPr id="57348" name="Rectangle 3"/>
          <p:cNvSpPr>
            <a:spLocks noGrp="1" noChangeArrowheads="1"/>
          </p:cNvSpPr>
          <p:nvPr>
            <p:ph type="body" idx="1"/>
          </p:nvPr>
        </p:nvSpPr>
        <p:spPr>
          <a:noFill/>
        </p:spPr>
        <p:txBody>
          <a:bodyPr/>
          <a:lstStyle/>
          <a:p>
            <a:pPr marL="228600" indent="-228600"/>
            <a:r>
              <a:rPr lang="en-GB" altLang="ru-RU"/>
              <a:t>As mentioned previously, CREATIVITY is necessary to find ways to make corruption a high risk/low profit undertaking. </a:t>
            </a:r>
          </a:p>
          <a:p>
            <a:pPr marL="228600" indent="-228600"/>
            <a:endParaRPr lang="en-GB" altLang="ru-RU"/>
          </a:p>
          <a:p>
            <a:pPr marL="228600" indent="-228600"/>
            <a:r>
              <a:rPr lang="en-GB" altLang="ru-RU"/>
              <a:t>Einstein: “We need new ways of thinking to find solutions to the problems we created with the old way of thinking.”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2FE7C50-8363-4EFE-B91D-5E89C16930AF}" type="slidenum">
              <a:rPr lang="ru-RU"/>
              <a:pPr/>
              <a:t>6</a:t>
            </a:fld>
            <a:endParaRPr lang="ru-RU"/>
          </a:p>
        </p:txBody>
      </p:sp>
      <p:sp>
        <p:nvSpPr>
          <p:cNvPr id="34818"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EBD1E0BC-FD20-4E84-92BD-381A0E982AF7}" type="slidenum">
              <a:rPr lang="ru-RU" altLang="ru-RU" sz="1200"/>
              <a:pPr algn="r"/>
              <a:t>6</a:t>
            </a:fld>
            <a:endParaRPr lang="ru-RU" altLang="ru-RU" sz="120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69FABBB-15B9-4FFC-A936-5253ACCEA90E}" type="slidenum">
              <a:rPr lang="ru-RU"/>
              <a:pPr/>
              <a:t>8</a:t>
            </a:fld>
            <a:endParaRPr lang="ru-RU"/>
          </a:p>
        </p:txBody>
      </p:sp>
      <p:sp>
        <p:nvSpPr>
          <p:cNvPr id="37890"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A8B37F74-80FC-4A2D-BFBE-FE379FCAB432}" type="slidenum">
              <a:rPr lang="ru-RU" altLang="ru-RU" sz="1200"/>
              <a:pPr algn="r"/>
              <a:t>8</a:t>
            </a:fld>
            <a:endParaRPr lang="ru-RU" altLang="ru-RU" sz="1200"/>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3E43FF7-3FC1-407F-98D5-8BFCB1916BBE}" type="slidenum">
              <a:rPr lang="ru-RU"/>
              <a:pPr/>
              <a:t>9</a:t>
            </a:fld>
            <a:endParaRPr lang="ru-RU"/>
          </a:p>
        </p:txBody>
      </p:sp>
      <p:sp>
        <p:nvSpPr>
          <p:cNvPr id="39938"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EFFA4BA3-9093-4FF9-B2ED-63C86D6FD3BC}" type="slidenum">
              <a:rPr lang="ru-RU" altLang="ru-RU" sz="1200"/>
              <a:pPr algn="r"/>
              <a:t>9</a:t>
            </a:fld>
            <a:endParaRPr lang="ru-RU" altLang="ru-RU" sz="120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F0FD3EF-728E-4580-8DDA-C3F57A46A1A2}" type="slidenum">
              <a:rPr lang="ru-RU"/>
              <a:pPr/>
              <a:t>10</a:t>
            </a:fld>
            <a:endParaRPr lang="ru-RU"/>
          </a:p>
        </p:txBody>
      </p:sp>
      <p:sp>
        <p:nvSpPr>
          <p:cNvPr id="41986"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E4003988-C139-49F5-9A92-01D80B7B1CC1}" type="slidenum">
              <a:rPr lang="ru-RU" altLang="ru-RU" sz="1200"/>
              <a:pPr algn="r"/>
              <a:t>10</a:t>
            </a:fld>
            <a:endParaRPr lang="ru-RU" altLang="ru-RU" sz="120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2293329-DFB6-4B92-B4FE-716BB23A055E}" type="slidenum">
              <a:rPr lang="ru-RU"/>
              <a:pPr/>
              <a:t>11</a:t>
            </a:fld>
            <a:endParaRPr lang="ru-RU"/>
          </a:p>
        </p:txBody>
      </p:sp>
      <p:sp>
        <p:nvSpPr>
          <p:cNvPr id="44034"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AB7065AD-BE1B-42AB-8B98-093AE0BD990B}" type="slidenum">
              <a:rPr lang="ru-RU" altLang="ru-RU" sz="1200"/>
              <a:pPr algn="r"/>
              <a:t>11</a:t>
            </a:fld>
            <a:endParaRPr lang="ru-RU" altLang="ru-RU" sz="120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57015B9-9F39-4E5E-82E7-64DC5D96C516}" type="slidenum">
              <a:rPr lang="ru-RU"/>
              <a:pPr/>
              <a:t>12</a:t>
            </a:fld>
            <a:endParaRPr lang="ru-RU"/>
          </a:p>
        </p:txBody>
      </p:sp>
      <p:sp>
        <p:nvSpPr>
          <p:cNvPr id="46082"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648395DB-E756-4A6C-B379-29BF41E9086D}" type="slidenum">
              <a:rPr lang="ru-RU" altLang="ru-RU" sz="1200"/>
              <a:pPr algn="r"/>
              <a:t>12</a:t>
            </a:fld>
            <a:endParaRPr lang="ru-RU" altLang="ru-RU" sz="120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CA9091B-0C46-44FD-A34C-62809AC44074}" type="slidenum">
              <a:rPr lang="ru-RU"/>
              <a:pPr/>
              <a:t>13</a:t>
            </a:fld>
            <a:endParaRPr lang="ru-RU"/>
          </a:p>
        </p:txBody>
      </p:sp>
      <p:sp>
        <p:nvSpPr>
          <p:cNvPr id="48130"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7A847495-76D6-4061-A449-BF1C5C625153}" type="slidenum">
              <a:rPr lang="ru-RU" altLang="ru-RU" sz="1200"/>
              <a:pPr algn="r"/>
              <a:t>13</a:t>
            </a:fld>
            <a:endParaRPr lang="ru-RU" altLang="ru-RU" sz="1200"/>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AA85488-94FF-41AA-A3E5-2D7DB6782087}" type="slidenum">
              <a:rPr lang="ru-RU"/>
              <a:pPr/>
              <a:t>15</a:t>
            </a:fld>
            <a:endParaRPr lang="ru-RU"/>
          </a:p>
        </p:txBody>
      </p:sp>
      <p:sp>
        <p:nvSpPr>
          <p:cNvPr id="51202"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1708CD56-CFA3-4272-ADA9-8BF79E0B1652}" type="slidenum">
              <a:rPr lang="ru-RU" altLang="ru-RU" sz="1200"/>
              <a:pPr algn="r"/>
              <a:t>15</a:t>
            </a:fld>
            <a:endParaRPr lang="ru-RU" altLang="ru-RU" sz="120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2EC66AD-9AD6-4B57-BFE9-047887A5E1AF}" type="slidenum">
              <a:rPr lang="ru-RU"/>
              <a:pPr/>
              <a:t>‹#›</a:t>
            </a:fld>
            <a:endParaRPr lang="ru-RU"/>
          </a:p>
        </p:txBody>
      </p:sp>
    </p:spTree>
  </p:cSld>
  <p:clrMapOvr>
    <a:masterClrMapping/>
  </p:clrMapOvr>
  <p:transition>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11C6FA3-BC04-45E2-8315-93711E76EBB3}" type="slidenum">
              <a:rPr lang="ru-RU"/>
              <a:pPr/>
              <a:t>‹#›</a:t>
            </a:fld>
            <a:endParaRPr lang="ru-RU"/>
          </a:p>
        </p:txBody>
      </p:sp>
    </p:spTree>
  </p:cSld>
  <p:clrMapOvr>
    <a:masterClrMapping/>
  </p:clrMapOvr>
  <p:transition>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9EA287F-B56C-4076-A27D-46BCCE2B1C71}" type="slidenum">
              <a:rPr lang="ru-RU"/>
              <a:pPr/>
              <a:t>‹#›</a:t>
            </a:fld>
            <a:endParaRPr lang="ru-RU"/>
          </a:p>
        </p:txBody>
      </p:sp>
    </p:spTree>
  </p:cSld>
  <p:clrMapOvr>
    <a:masterClrMapping/>
  </p:clrMapOvr>
  <p:transition>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83B0576-ADA8-4AB2-935C-6F95E02354AC}" type="slidenum">
              <a:rPr lang="ru-RU"/>
              <a:pPr/>
              <a:t>‹#›</a:t>
            </a:fld>
            <a:endParaRPr lang="ru-RU"/>
          </a:p>
        </p:txBody>
      </p:sp>
    </p:spTree>
  </p:cSld>
  <p:clrMapOvr>
    <a:masterClrMapping/>
  </p:clrMapOvr>
  <p:transition>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8DBEB81-5435-40A2-9126-AB733927B811}" type="slidenum">
              <a:rPr lang="ru-RU"/>
              <a:pPr/>
              <a:t>‹#›</a:t>
            </a:fld>
            <a:endParaRPr lang="ru-RU"/>
          </a:p>
        </p:txBody>
      </p:sp>
    </p:spTree>
  </p:cSld>
  <p:clrMapOvr>
    <a:masterClrMapping/>
  </p:clrMapOvr>
  <p:transition>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F5D047F-A9C0-4844-9BC1-AA9C9DEF3430}" type="slidenum">
              <a:rPr lang="ru-RU"/>
              <a:pPr/>
              <a:t>‹#›</a:t>
            </a:fld>
            <a:endParaRPr lang="ru-RU"/>
          </a:p>
        </p:txBody>
      </p:sp>
    </p:spTree>
  </p:cSld>
  <p:clrMapOvr>
    <a:masterClrMapping/>
  </p:clrMapOvr>
  <p:transition>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639D9B0B-FE93-4C7D-BC57-15573080610B}" type="slidenum">
              <a:rPr lang="ru-RU"/>
              <a:pPr/>
              <a:t>‹#›</a:t>
            </a:fld>
            <a:endParaRPr lang="ru-RU"/>
          </a:p>
        </p:txBody>
      </p:sp>
    </p:spTree>
  </p:cSld>
  <p:clrMapOvr>
    <a:masterClrMapping/>
  </p:clrMapOvr>
  <p:transition>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6D4E07E9-2AA4-4625-BA2D-A3DF8B4066EB}" type="slidenum">
              <a:rPr lang="ru-RU"/>
              <a:pPr/>
              <a:t>‹#›</a:t>
            </a:fld>
            <a:endParaRPr lang="ru-RU"/>
          </a:p>
        </p:txBody>
      </p:sp>
    </p:spTree>
  </p:cSld>
  <p:clrMapOvr>
    <a:masterClrMapping/>
  </p:clrMapOvr>
  <p:transition>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4B734049-5CA4-4E97-8287-F6EF3D899579}" type="slidenum">
              <a:rPr lang="ru-RU"/>
              <a:pPr/>
              <a:t>‹#›</a:t>
            </a:fld>
            <a:endParaRPr lang="ru-RU"/>
          </a:p>
        </p:txBody>
      </p:sp>
    </p:spTree>
  </p:cSld>
  <p:clrMapOvr>
    <a:masterClrMapping/>
  </p:clrMapOvr>
  <p:transition>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FBB0CB3-4737-4413-894A-7505E7B503F4}" type="slidenum">
              <a:rPr lang="ru-RU"/>
              <a:pPr/>
              <a:t>‹#›</a:t>
            </a:fld>
            <a:endParaRPr lang="ru-RU"/>
          </a:p>
        </p:txBody>
      </p:sp>
    </p:spTree>
  </p:cSld>
  <p:clrMapOvr>
    <a:masterClrMapping/>
  </p:clrMapOvr>
  <p:transition>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AE69FCC-DE46-4011-9A2E-476D17E0B83F}" type="slidenum">
              <a:rPr lang="ru-RU"/>
              <a:pPr/>
              <a:t>‹#›</a:t>
            </a:fld>
            <a:endParaRPr lang="ru-RU"/>
          </a:p>
        </p:txBody>
      </p:sp>
    </p:spTree>
  </p:cSld>
  <p:clrMapOvr>
    <a:masterClrMapping/>
  </p:clrMapOvr>
  <p:transition>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A968F68-AE74-4C3D-AAA1-BCF2F32BCD97}"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hecker dir="vert"/>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dgkh.mos.ru/anti-corruption/normative-documents-in-the-sphere-of-counteraction-of-corruption/1007828/" TargetMode="External"/><Relationship Id="rId7" Type="http://schemas.openxmlformats.org/officeDocument/2006/relationships/hyperlink" Target="http://dgkh.mos.ru/anti-corruption/normative-documents-in-the-sphere-of-counteraction-of-corruption/1007816/" TargetMode="External"/><Relationship Id="rId2" Type="http://schemas.openxmlformats.org/officeDocument/2006/relationships/hyperlink" Target="http://dgkh.mos.ru/anti-corruption/normative-documents-in-the-sphere-of-counteraction-of-corruption/1007827/" TargetMode="External"/><Relationship Id="rId1" Type="http://schemas.openxmlformats.org/officeDocument/2006/relationships/slideLayout" Target="../slideLayouts/slideLayout2.xml"/><Relationship Id="rId6" Type="http://schemas.openxmlformats.org/officeDocument/2006/relationships/hyperlink" Target="http://dgkh.mos.ru/anti-corruption/normative-documents-in-the-sphere-of-counteraction-of-corruption/1350147/" TargetMode="External"/><Relationship Id="rId5" Type="http://schemas.openxmlformats.org/officeDocument/2006/relationships/hyperlink" Target="http://dgkh.mos.ru/anti-corruption/normative-documents-in-the-sphere-of-counteraction-of-corruption/1350153/" TargetMode="External"/><Relationship Id="rId4" Type="http://schemas.openxmlformats.org/officeDocument/2006/relationships/hyperlink" Target="http://dgkh.mos.ru/anti-corruption/normative-documents-in-the-sphere-of-counteraction-of-corruption/1004364/"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idx="4294967295"/>
          </p:nvPr>
        </p:nvSpPr>
        <p:spPr>
          <a:xfrm>
            <a:off x="611188" y="549275"/>
            <a:ext cx="7772400" cy="1371600"/>
          </a:xfrm>
          <a:solidFill>
            <a:srgbClr val="FF0000"/>
          </a:solidFill>
        </p:spPr>
        <p:txBody>
          <a:bodyPr anchor="b"/>
          <a:lstStyle/>
          <a:p>
            <a:r>
              <a:rPr lang="ru-RU" altLang="ru-RU" sz="4200" b="1">
                <a:latin typeface="Times New Roman" pitchFamily="18" charset="0"/>
              </a:rPr>
              <a:t>Противодействие коррупции </a:t>
            </a:r>
            <a:br>
              <a:rPr lang="ru-RU" altLang="ru-RU" sz="4200" b="1">
                <a:latin typeface="Times New Roman" pitchFamily="18" charset="0"/>
              </a:rPr>
            </a:br>
            <a:endParaRPr lang="ru-RU" altLang="ru-RU" sz="4200" b="1">
              <a:latin typeface="Times New Roman" pitchFamily="18" charset="0"/>
            </a:endParaRPr>
          </a:p>
        </p:txBody>
      </p:sp>
      <p:sp>
        <p:nvSpPr>
          <p:cNvPr id="26627" name="Text Box 3"/>
          <p:cNvSpPr txBox="1">
            <a:spLocks noChangeArrowheads="1"/>
          </p:cNvSpPr>
          <p:nvPr/>
        </p:nvSpPr>
        <p:spPr bwMode="auto">
          <a:xfrm>
            <a:off x="4114800" y="2701925"/>
            <a:ext cx="4724400" cy="2671763"/>
          </a:xfrm>
          <a:prstGeom prst="rect">
            <a:avLst/>
          </a:prstGeom>
          <a:noFill/>
          <a:ln w="9525">
            <a:noFill/>
            <a:miter lim="800000"/>
            <a:headEnd/>
            <a:tailEnd/>
          </a:ln>
          <a:effectLst/>
        </p:spPr>
        <p:txBody>
          <a:bodyPr>
            <a:spAutoFit/>
          </a:bodyPr>
          <a:lstStyle/>
          <a:p>
            <a:pPr>
              <a:spcBef>
                <a:spcPct val="50000"/>
              </a:spcBef>
            </a:pPr>
            <a:r>
              <a:rPr lang="ru-RU" altLang="ru-RU" sz="2600" b="1">
                <a:solidFill>
                  <a:schemeClr val="accent2"/>
                </a:solidFill>
              </a:rPr>
              <a:t>Антикоррупционная политика.</a:t>
            </a:r>
          </a:p>
          <a:p>
            <a:pPr>
              <a:spcBef>
                <a:spcPct val="50000"/>
              </a:spcBef>
            </a:pPr>
            <a:r>
              <a:rPr lang="ru-RU" altLang="ru-RU" sz="2600" b="1">
                <a:solidFill>
                  <a:schemeClr val="accent2"/>
                </a:solidFill>
              </a:rPr>
              <a:t>Правовое регулирование процессов противодействия коррупции. </a:t>
            </a:r>
          </a:p>
        </p:txBody>
      </p:sp>
      <p:pic>
        <p:nvPicPr>
          <p:cNvPr id="26628" name="Picture 6" descr="id_3094_1254987555813103"/>
          <p:cNvPicPr>
            <a:picLocks noChangeAspect="1" noChangeArrowheads="1"/>
          </p:cNvPicPr>
          <p:nvPr/>
        </p:nvPicPr>
        <p:blipFill>
          <a:blip r:embed="rId3"/>
          <a:srcRect/>
          <a:stretch>
            <a:fillRect/>
          </a:stretch>
        </p:blipFill>
        <p:spPr bwMode="auto">
          <a:xfrm>
            <a:off x="914400" y="2819400"/>
            <a:ext cx="3048000" cy="299085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nchor="b"/>
          <a:lstStyle/>
          <a:p>
            <a:r>
              <a:rPr lang="ru-RU" altLang="ru-RU" sz="4000" b="1">
                <a:solidFill>
                  <a:srgbClr val="FF0000"/>
                </a:solidFill>
              </a:rPr>
              <a:t>Коррупция как отклонение от норм</a:t>
            </a:r>
          </a:p>
        </p:txBody>
      </p:sp>
      <p:sp>
        <p:nvSpPr>
          <p:cNvPr id="40963" name="Rectangle 3"/>
          <p:cNvSpPr>
            <a:spLocks noGrp="1" noChangeArrowheads="1"/>
          </p:cNvSpPr>
          <p:nvPr>
            <p:ph type="body" idx="4294967295"/>
          </p:nvPr>
        </p:nvSpPr>
        <p:spPr>
          <a:xfrm>
            <a:off x="457200" y="1752600"/>
            <a:ext cx="8686800" cy="4876800"/>
          </a:xfrm>
          <a:solidFill>
            <a:srgbClr val="99CC00"/>
          </a:solidFill>
        </p:spPr>
        <p:txBody>
          <a:bodyPr/>
          <a:lstStyle/>
          <a:p>
            <a:pPr>
              <a:lnSpc>
                <a:spcPct val="90000"/>
              </a:lnSpc>
            </a:pPr>
            <a:r>
              <a:rPr lang="ru-RU" altLang="ru-RU" sz="2200"/>
              <a:t>По месту и характеру коррупционных действий различают </a:t>
            </a:r>
            <a:r>
              <a:rPr lang="ru-RU" altLang="ru-RU" sz="2200" b="1" i="1">
                <a:solidFill>
                  <a:schemeClr val="accent2"/>
                </a:solidFill>
              </a:rPr>
              <a:t>верхушечную и низовую коррупцию</a:t>
            </a:r>
            <a:r>
              <a:rPr lang="ru-RU" altLang="ru-RU" sz="2200">
                <a:solidFill>
                  <a:schemeClr val="accent2"/>
                </a:solidFill>
              </a:rPr>
              <a:t>. </a:t>
            </a:r>
          </a:p>
          <a:p>
            <a:pPr>
              <a:lnSpc>
                <a:spcPct val="90000"/>
              </a:lnSpc>
              <a:buFontTx/>
              <a:buNone/>
            </a:pPr>
            <a:endParaRPr lang="ru-RU" altLang="ru-RU" sz="2200">
              <a:solidFill>
                <a:schemeClr val="accent2"/>
              </a:solidFill>
            </a:endParaRPr>
          </a:p>
          <a:p>
            <a:pPr>
              <a:lnSpc>
                <a:spcPct val="90000"/>
              </a:lnSpc>
            </a:pPr>
            <a:r>
              <a:rPr lang="ru-RU" altLang="ru-RU" sz="2200" b="1">
                <a:solidFill>
                  <a:schemeClr val="accent2"/>
                </a:solidFill>
              </a:rPr>
              <a:t>Верхушечная</a:t>
            </a:r>
            <a:r>
              <a:rPr lang="ru-RU" altLang="ru-RU" sz="2200" b="1"/>
              <a:t> </a:t>
            </a:r>
            <a:r>
              <a:rPr lang="ru-RU" altLang="ru-RU" sz="2200"/>
              <a:t>охватывает политиков, высшее и среднее чиновничество и сопряжена с принятием решений, имеющих высокую цену (нормы законов, госзаказы, приговоры судов высших инстанций, изменение форм собственности и т.п.). Важно отметить, что очень часто верхушечная коррупция порождается взаимодействием власти и бизнеса. </a:t>
            </a:r>
          </a:p>
          <a:p>
            <a:pPr>
              <a:lnSpc>
                <a:spcPct val="90000"/>
              </a:lnSpc>
              <a:buFontTx/>
              <a:buNone/>
            </a:pPr>
            <a:endParaRPr lang="ru-RU" altLang="ru-RU" sz="2200"/>
          </a:p>
          <a:p>
            <a:pPr>
              <a:lnSpc>
                <a:spcPct val="90000"/>
              </a:lnSpc>
            </a:pPr>
            <a:r>
              <a:rPr lang="ru-RU" altLang="ru-RU" sz="2200" b="1">
                <a:solidFill>
                  <a:schemeClr val="accent2"/>
                </a:solidFill>
              </a:rPr>
              <a:t>Низовая коррупция</a:t>
            </a:r>
            <a:r>
              <a:rPr lang="ru-RU" altLang="ru-RU" sz="2200"/>
              <a:t> распространена на среднем и низшем уровнях и связана с постоянным, рутинным взаимодействием чиновников и граждан (штрафы, регистрации, услуги в сфере здравоохранения, жилья, социального обеспечения и т.п.)</a:t>
            </a:r>
          </a:p>
        </p:txBody>
      </p:sp>
    </p:spTree>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nchor="b"/>
          <a:lstStyle/>
          <a:p>
            <a:r>
              <a:rPr lang="ru-RU" altLang="ru-RU" sz="4000" b="1">
                <a:solidFill>
                  <a:srgbClr val="FF0000"/>
                </a:solidFill>
              </a:rPr>
              <a:t>Коррупция как отклонение от норм</a:t>
            </a:r>
          </a:p>
        </p:txBody>
      </p:sp>
      <p:sp>
        <p:nvSpPr>
          <p:cNvPr id="441347" name="Rectangle 3"/>
          <p:cNvSpPr>
            <a:spLocks noGrp="1" noChangeArrowheads="1"/>
          </p:cNvSpPr>
          <p:nvPr>
            <p:ph type="body" idx="4294967295"/>
          </p:nvPr>
        </p:nvSpPr>
        <p:spPr>
          <a:xfrm>
            <a:off x="566738" y="1752600"/>
            <a:ext cx="8577262" cy="4267200"/>
          </a:xfrm>
          <a:solidFill>
            <a:srgbClr val="99CC00"/>
          </a:solidFill>
        </p:spPr>
        <p:txBody>
          <a:bodyPr/>
          <a:lstStyle/>
          <a:p>
            <a:pPr>
              <a:lnSpc>
                <a:spcPct val="80000"/>
              </a:lnSpc>
            </a:pPr>
            <a:r>
              <a:rPr lang="ru-RU" altLang="ru-RU" sz="2200" b="1" i="1">
                <a:solidFill>
                  <a:schemeClr val="accent2"/>
                </a:solidFill>
              </a:rPr>
              <a:t>Бытовая коррупция</a:t>
            </a:r>
            <a:r>
              <a:rPr lang="ru-RU" altLang="ru-RU" sz="2200"/>
              <a:t> — связана с повседневной жизнью граждан и их семей. Она порождается необходимостью удовлетворять заботы частной жизни — здоровье, образование, отдых, жилье, индивидуальная защита и т.п.  </a:t>
            </a:r>
          </a:p>
          <a:p>
            <a:pPr>
              <a:lnSpc>
                <a:spcPct val="80000"/>
              </a:lnSpc>
              <a:buFontTx/>
              <a:buNone/>
            </a:pPr>
            <a:endParaRPr lang="ru-RU" altLang="ru-RU" sz="2200"/>
          </a:p>
          <a:p>
            <a:pPr>
              <a:lnSpc>
                <a:spcPct val="80000"/>
              </a:lnSpc>
            </a:pPr>
            <a:r>
              <a:rPr lang="ru-RU" altLang="ru-RU" sz="2200" b="1" i="1">
                <a:solidFill>
                  <a:schemeClr val="accent2"/>
                </a:solidFill>
              </a:rPr>
              <a:t>Деловая коррупция</a:t>
            </a:r>
            <a:r>
              <a:rPr lang="ru-RU" altLang="ru-RU" sz="2200"/>
              <a:t> — связана с хозяйственной (в широком смысле) деятельностью физических и юридических лиц. Она порождается потребностями создания и развития фирм, необходимостью улаживать их взаимоотношения с государством и друг с другом. </a:t>
            </a:r>
          </a:p>
          <a:p>
            <a:pPr>
              <a:lnSpc>
                <a:spcPct val="80000"/>
              </a:lnSpc>
            </a:pPr>
            <a:endParaRPr lang="ru-RU" altLang="ru-RU" sz="2200"/>
          </a:p>
          <a:p>
            <a:pPr>
              <a:lnSpc>
                <a:spcPct val="80000"/>
              </a:lnSpc>
            </a:pPr>
            <a:r>
              <a:rPr lang="ru-RU" altLang="ru-RU" sz="2200" b="1">
                <a:solidFill>
                  <a:schemeClr val="accent2"/>
                </a:solidFill>
              </a:rPr>
              <a:t>По «профессиональному» признаку:</a:t>
            </a:r>
            <a:r>
              <a:rPr lang="ru-RU" altLang="ru-RU" sz="2200"/>
              <a:t> коррупция на таможне, коррупция при проведении конкурсов и аукционов, коррупция в образовании и т.п. </a:t>
            </a:r>
          </a:p>
        </p:txBody>
      </p:sp>
    </p:spTree>
  </p:cSld>
  <p:clrMapOvr>
    <a:masterClrMapping/>
  </p:clrMapOvr>
  <p:transition>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539750" y="1125538"/>
            <a:ext cx="8001000" cy="828675"/>
          </a:xfrm>
        </p:spPr>
        <p:txBody>
          <a:bodyPr anchor="b"/>
          <a:lstStyle/>
          <a:p>
            <a:r>
              <a:rPr lang="ru-RU" altLang="ru-RU" sz="4000" b="1">
                <a:solidFill>
                  <a:schemeClr val="accent2"/>
                </a:solidFill>
              </a:rPr>
              <a:t>Коррупция как реализация интересов</a:t>
            </a:r>
            <a:br>
              <a:rPr lang="ru-RU" altLang="ru-RU" sz="4000" b="1">
                <a:solidFill>
                  <a:schemeClr val="accent2"/>
                </a:solidFill>
              </a:rPr>
            </a:br>
            <a:endParaRPr lang="ru-RU" altLang="ru-RU" sz="4000" b="1">
              <a:solidFill>
                <a:schemeClr val="accent2"/>
              </a:solidFill>
            </a:endParaRPr>
          </a:p>
        </p:txBody>
      </p:sp>
      <p:sp>
        <p:nvSpPr>
          <p:cNvPr id="45059" name="Rectangle 3"/>
          <p:cNvSpPr>
            <a:spLocks noGrp="1" noChangeArrowheads="1"/>
          </p:cNvSpPr>
          <p:nvPr>
            <p:ph type="body" idx="4294967295"/>
          </p:nvPr>
        </p:nvSpPr>
        <p:spPr>
          <a:solidFill>
            <a:srgbClr val="C0C0C0"/>
          </a:solidFill>
        </p:spPr>
        <p:txBody>
          <a:bodyPr/>
          <a:lstStyle/>
          <a:p>
            <a:pPr algn="ctr">
              <a:lnSpc>
                <a:spcPct val="80000"/>
              </a:lnSpc>
            </a:pPr>
            <a:r>
              <a:rPr lang="ru-RU" altLang="ru-RU" sz="2900" b="1" i="1"/>
              <a:t>Интерес (лат.) – </a:t>
            </a:r>
            <a:r>
              <a:rPr lang="ru-RU" altLang="ru-RU" sz="2900" b="1"/>
              <a:t>1) участие, принимаемое в к.-л. событии;  2) выгода, польза материальная или нравственная. Интерес- главный стимул человеческой деятельности, исторического процесса. </a:t>
            </a:r>
          </a:p>
          <a:p>
            <a:pPr algn="ctr">
              <a:lnSpc>
                <a:spcPct val="80000"/>
              </a:lnSpc>
            </a:pPr>
            <a:endParaRPr lang="ru-RU" altLang="ru-RU" sz="2900" b="1"/>
          </a:p>
          <a:p>
            <a:pPr algn="ctr">
              <a:lnSpc>
                <a:spcPct val="80000"/>
              </a:lnSpc>
            </a:pPr>
            <a:r>
              <a:rPr lang="ru-RU" altLang="ru-RU" sz="2900" b="1"/>
              <a:t>Участники коррупционного действий должны преследовать частный либо групповой интерес (отличный от общественного), являющийся движущей силой их деятельности.</a:t>
            </a:r>
            <a:endParaRPr lang="ru-RU" altLang="ru-RU" sz="2900" b="1" i="1"/>
          </a:p>
          <a:p>
            <a:pPr>
              <a:lnSpc>
                <a:spcPct val="80000"/>
              </a:lnSpc>
            </a:pPr>
            <a:endParaRPr lang="ru-RU" altLang="ru-RU" sz="2900" b="1"/>
          </a:p>
        </p:txBody>
      </p:sp>
    </p:spTree>
  </p:cSld>
  <p:clrMapOvr>
    <a:masterClrMapping/>
  </p:clrMapOvr>
  <p:transition>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p:txBody>
          <a:bodyPr anchor="b"/>
          <a:lstStyle/>
          <a:p>
            <a:r>
              <a:rPr lang="ru-RU" altLang="ru-RU" b="1">
                <a:solidFill>
                  <a:schemeClr val="accent2"/>
                </a:solidFill>
              </a:rPr>
              <a:t>Формы проявления коррупции</a:t>
            </a:r>
          </a:p>
        </p:txBody>
      </p:sp>
      <p:pic>
        <p:nvPicPr>
          <p:cNvPr id="47107" name="Picture 3" descr="bribe[4]"/>
          <p:cNvPicPr>
            <a:picLocks noChangeAspect="1" noChangeArrowheads="1"/>
          </p:cNvPicPr>
          <p:nvPr/>
        </p:nvPicPr>
        <p:blipFill>
          <a:blip r:embed="rId3"/>
          <a:srcRect/>
          <a:stretch>
            <a:fillRect/>
          </a:stretch>
        </p:blipFill>
        <p:spPr bwMode="auto">
          <a:xfrm>
            <a:off x="3203575" y="1992313"/>
            <a:ext cx="3960813" cy="3889375"/>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574675" y="304800"/>
            <a:ext cx="8416925" cy="1038225"/>
          </a:xfrm>
        </p:spPr>
        <p:txBody>
          <a:bodyPr anchor="b"/>
          <a:lstStyle/>
          <a:p>
            <a:r>
              <a:rPr lang="ru-RU" altLang="ru-RU" sz="4000" b="1">
                <a:solidFill>
                  <a:schemeClr val="tx1"/>
                </a:solidFill>
              </a:rPr>
              <a:t>Формы коррупционных проявлений</a:t>
            </a:r>
          </a:p>
        </p:txBody>
      </p:sp>
      <p:sp>
        <p:nvSpPr>
          <p:cNvPr id="49155" name="Rectangle 3"/>
          <p:cNvSpPr>
            <a:spLocks noGrp="1" noChangeArrowheads="1"/>
          </p:cNvSpPr>
          <p:nvPr>
            <p:ph type="body" idx="4294967295"/>
          </p:nvPr>
        </p:nvSpPr>
        <p:spPr>
          <a:xfrm>
            <a:off x="539750" y="1701800"/>
            <a:ext cx="7920038" cy="4535488"/>
          </a:xfrm>
          <a:solidFill>
            <a:srgbClr val="66FFFF"/>
          </a:solidFill>
        </p:spPr>
        <p:txBody>
          <a:bodyPr/>
          <a:lstStyle/>
          <a:p>
            <a:pPr>
              <a:lnSpc>
                <a:spcPct val="90000"/>
              </a:lnSpc>
            </a:pPr>
            <a:r>
              <a:rPr lang="ru-RU" altLang="ru-RU" sz="2000" b="1"/>
              <a:t>Взяточничество. </a:t>
            </a:r>
          </a:p>
          <a:p>
            <a:pPr>
              <a:lnSpc>
                <a:spcPct val="90000"/>
              </a:lnSpc>
            </a:pPr>
            <a:r>
              <a:rPr lang="ru-RU" altLang="ru-RU" sz="2000" b="1"/>
              <a:t>Растрата. </a:t>
            </a:r>
          </a:p>
          <a:p>
            <a:pPr>
              <a:lnSpc>
                <a:spcPct val="90000"/>
              </a:lnSpc>
            </a:pPr>
            <a:r>
              <a:rPr lang="ru-RU" altLang="ru-RU" sz="2000" b="1"/>
              <a:t>Мошенничество. </a:t>
            </a:r>
          </a:p>
          <a:p>
            <a:pPr>
              <a:lnSpc>
                <a:spcPct val="90000"/>
              </a:lnSpc>
            </a:pPr>
            <a:r>
              <a:rPr lang="ru-RU" altLang="ru-RU" sz="2000" b="1"/>
              <a:t>Вымогательство. </a:t>
            </a:r>
          </a:p>
          <a:p>
            <a:pPr>
              <a:lnSpc>
                <a:spcPct val="90000"/>
              </a:lnSpc>
            </a:pPr>
            <a:r>
              <a:rPr lang="ru-RU" altLang="ru-RU" sz="2000" b="1"/>
              <a:t>Злоупотребление правом. </a:t>
            </a:r>
          </a:p>
          <a:p>
            <a:pPr>
              <a:lnSpc>
                <a:spcPct val="90000"/>
              </a:lnSpc>
            </a:pPr>
            <a:r>
              <a:rPr lang="ru-RU" altLang="ru-RU" sz="2000" b="1"/>
              <a:t>Использование конфликта интересов / Незаконные операции с ценными бумагами </a:t>
            </a:r>
          </a:p>
          <a:p>
            <a:pPr>
              <a:lnSpc>
                <a:spcPct val="90000"/>
              </a:lnSpc>
            </a:pPr>
            <a:r>
              <a:rPr lang="ru-RU" altLang="ru-RU" sz="2000" b="1"/>
              <a:t>Получение незаконного пособия, льготы или незаконного вознаграждения </a:t>
            </a:r>
          </a:p>
          <a:p>
            <a:pPr>
              <a:lnSpc>
                <a:spcPct val="90000"/>
              </a:lnSpc>
            </a:pPr>
            <a:r>
              <a:rPr lang="ru-RU" altLang="ru-RU" sz="2000" b="1"/>
              <a:t>Фаворитизм. </a:t>
            </a:r>
          </a:p>
          <a:p>
            <a:pPr>
              <a:lnSpc>
                <a:spcPct val="90000"/>
              </a:lnSpc>
            </a:pPr>
            <a:r>
              <a:rPr lang="ru-RU" altLang="ru-RU" sz="2000" b="1"/>
              <a:t>Кумовство. </a:t>
            </a:r>
          </a:p>
          <a:p>
            <a:pPr>
              <a:lnSpc>
                <a:spcPct val="90000"/>
              </a:lnSpc>
            </a:pPr>
            <a:r>
              <a:rPr lang="ru-RU" altLang="ru-RU" sz="2000" b="1"/>
              <a:t>Незаконные пожертвования и вклады.</a:t>
            </a:r>
            <a:r>
              <a:rPr lang="ru-RU" altLang="ru-RU" sz="2400" b="1"/>
              <a:t> </a:t>
            </a:r>
          </a:p>
          <a:p>
            <a:pPr>
              <a:lnSpc>
                <a:spcPct val="90000"/>
              </a:lnSpc>
            </a:pPr>
            <a:endParaRPr lang="ru-RU" altLang="ru-RU" sz="2400" b="1"/>
          </a:p>
        </p:txBody>
      </p:sp>
      <p:sp>
        <p:nvSpPr>
          <p:cNvPr id="49156" name="Rectangle 4"/>
          <p:cNvSpPr>
            <a:spLocks noChangeArrowheads="1"/>
          </p:cNvSpPr>
          <p:nvPr/>
        </p:nvSpPr>
        <p:spPr bwMode="auto">
          <a:xfrm>
            <a:off x="179388" y="6224588"/>
            <a:ext cx="8785225" cy="517525"/>
          </a:xfrm>
          <a:prstGeom prst="rect">
            <a:avLst/>
          </a:prstGeom>
          <a:noFill/>
          <a:ln w="12700" cap="sq">
            <a:noFill/>
            <a:miter lim="800000"/>
            <a:headEnd type="none" w="sm" len="sm"/>
            <a:tailEnd type="none" w="sm" len="sm"/>
          </a:ln>
          <a:effectLst/>
        </p:spPr>
        <p:txBody>
          <a:bodyPr>
            <a:spAutoFit/>
          </a:bodyPr>
          <a:lstStyle/>
          <a:p>
            <a:r>
              <a:rPr lang="ru-RU" altLang="ru-RU" sz="1500" b="1"/>
              <a:t>Источник: Комитет ООН по Контролю над наркотиками  и предупреждению преступности, </a:t>
            </a:r>
            <a:endParaRPr lang="ru-RU" altLang="ru-RU" sz="1500"/>
          </a:p>
          <a:p>
            <a:r>
              <a:rPr lang="ru-RU" altLang="ru-RU" sz="1500" b="1"/>
              <a:t>Глобальная Программа Против Коррупции</a:t>
            </a:r>
          </a:p>
        </p:txBody>
      </p:sp>
    </p:spTree>
  </p:cSld>
  <p:clrMapOvr>
    <a:masterClrMapping/>
  </p:clrMapOvr>
  <p:transition>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nchor="b"/>
          <a:lstStyle/>
          <a:p>
            <a:r>
              <a:rPr lang="ru-RU" altLang="ru-RU">
                <a:solidFill>
                  <a:srgbClr val="FF0000"/>
                </a:solidFill>
              </a:rPr>
              <a:t>Причины коррупции</a:t>
            </a:r>
            <a:endParaRPr lang="en-US" altLang="ru-RU">
              <a:solidFill>
                <a:srgbClr val="FF0000"/>
              </a:solidFill>
            </a:endParaRPr>
          </a:p>
        </p:txBody>
      </p:sp>
      <p:sp>
        <p:nvSpPr>
          <p:cNvPr id="50179" name="Rectangle 3"/>
          <p:cNvSpPr>
            <a:spLocks noGrp="1" noChangeArrowheads="1"/>
          </p:cNvSpPr>
          <p:nvPr>
            <p:ph type="body" idx="4294967295"/>
          </p:nvPr>
        </p:nvSpPr>
        <p:spPr>
          <a:xfrm>
            <a:off x="457200" y="1600200"/>
            <a:ext cx="8229600" cy="4348163"/>
          </a:xfrm>
          <a:solidFill>
            <a:srgbClr val="FF0000"/>
          </a:solidFill>
        </p:spPr>
        <p:txBody>
          <a:bodyPr/>
          <a:lstStyle/>
          <a:p>
            <a:pPr>
              <a:lnSpc>
                <a:spcPct val="90000"/>
              </a:lnSpc>
            </a:pPr>
            <a:r>
              <a:rPr lang="ru-RU" altLang="ru-RU" sz="2800"/>
              <a:t>экономический упадок;</a:t>
            </a:r>
          </a:p>
          <a:p>
            <a:pPr>
              <a:lnSpc>
                <a:spcPct val="90000"/>
              </a:lnSpc>
            </a:pPr>
            <a:r>
              <a:rPr lang="ru-RU" altLang="ru-RU" sz="2800"/>
              <a:t>нестабильность;</a:t>
            </a:r>
          </a:p>
          <a:p>
            <a:pPr>
              <a:lnSpc>
                <a:spcPct val="90000"/>
              </a:lnSpc>
            </a:pPr>
            <a:r>
              <a:rPr lang="ru-RU" altLang="ru-RU" sz="2800"/>
              <a:t>несовершенство законодательства; </a:t>
            </a:r>
          </a:p>
          <a:p>
            <a:pPr>
              <a:lnSpc>
                <a:spcPct val="90000"/>
              </a:lnSpc>
            </a:pPr>
            <a:r>
              <a:rPr lang="ru-RU" altLang="ru-RU" sz="2800"/>
              <a:t>неразвитость властных институтов и институтов гражданского общества;</a:t>
            </a:r>
          </a:p>
          <a:p>
            <a:pPr>
              <a:lnSpc>
                <a:spcPct val="90000"/>
              </a:lnSpc>
            </a:pPr>
            <a:r>
              <a:rPr lang="ru-RU" altLang="ru-RU" sz="2800"/>
              <a:t>слабость демократических традиций; </a:t>
            </a:r>
          </a:p>
          <a:p>
            <a:pPr>
              <a:lnSpc>
                <a:spcPct val="90000"/>
              </a:lnSpc>
            </a:pPr>
            <a:r>
              <a:rPr lang="ru-RU" altLang="ru-RU" sz="2800"/>
              <a:t>непрозрачность власти;</a:t>
            </a:r>
          </a:p>
          <a:p>
            <a:pPr>
              <a:lnSpc>
                <a:spcPct val="90000"/>
              </a:lnSpc>
            </a:pPr>
            <a:r>
              <a:rPr lang="ru-RU" altLang="ru-RU" sz="2800"/>
              <a:t>неэффективное общественное участие в процессах противодействия коррупции</a:t>
            </a:r>
            <a:endParaRPr lang="en-US" altLang="ru-RU" b="1"/>
          </a:p>
        </p:txBody>
      </p:sp>
    </p:spTree>
  </p:cSld>
  <p:clrMapOvr>
    <a:masterClrMapping/>
  </p:clrMapOvr>
  <p:transition>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solidFill>
            <a:srgbClr val="FFFF00"/>
          </a:solidFill>
        </p:spPr>
        <p:txBody>
          <a:bodyPr anchor="b"/>
          <a:lstStyle/>
          <a:p>
            <a:r>
              <a:rPr lang="ru-RU" altLang="ru-RU"/>
              <a:t>Причины коррупции</a:t>
            </a:r>
            <a:endParaRPr lang="en-US" altLang="ru-RU"/>
          </a:p>
        </p:txBody>
      </p:sp>
      <p:sp>
        <p:nvSpPr>
          <p:cNvPr id="52227" name="Rectangle 3"/>
          <p:cNvSpPr>
            <a:spLocks noGrp="1" noChangeArrowheads="1"/>
          </p:cNvSpPr>
          <p:nvPr>
            <p:ph type="body" idx="4294967295"/>
          </p:nvPr>
        </p:nvSpPr>
        <p:spPr>
          <a:xfrm>
            <a:off x="457200" y="1600200"/>
            <a:ext cx="8229600" cy="4348163"/>
          </a:xfrm>
          <a:solidFill>
            <a:srgbClr val="FFFF00"/>
          </a:solidFill>
        </p:spPr>
        <p:txBody>
          <a:bodyPr/>
          <a:lstStyle/>
          <a:p>
            <a:pPr>
              <a:lnSpc>
                <a:spcPct val="80000"/>
              </a:lnSpc>
            </a:pPr>
            <a:r>
              <a:rPr lang="ru-RU" altLang="ru-RU" sz="2000"/>
              <a:t>Незнание или непонимание законов населением, что позволяет должностным лицам произвольно препятствовать осуществлению бюрократических процедур или завышать надлежащие выплаты. </a:t>
            </a:r>
          </a:p>
          <a:p>
            <a:pPr>
              <a:lnSpc>
                <a:spcPct val="80000"/>
              </a:lnSpc>
            </a:pPr>
            <a:r>
              <a:rPr lang="ru-RU" altLang="ru-RU" sz="2000"/>
              <a:t>Отсутствие сформированных механизмов взаимодействия институтов власти. </a:t>
            </a:r>
          </a:p>
          <a:p>
            <a:pPr>
              <a:lnSpc>
                <a:spcPct val="80000"/>
              </a:lnSpc>
            </a:pPr>
            <a:r>
              <a:rPr lang="ru-RU" altLang="ru-RU" sz="2000"/>
              <a:t>Зависимость стандартов и принципов, лежащих в основе работы бюрократического аппарата, от политики правящей элиты. </a:t>
            </a:r>
          </a:p>
          <a:p>
            <a:pPr>
              <a:lnSpc>
                <a:spcPct val="80000"/>
              </a:lnSpc>
            </a:pPr>
            <a:r>
              <a:rPr lang="ru-RU" altLang="ru-RU" sz="2000"/>
              <a:t>Профессиональная некомпетентность бюрократии. </a:t>
            </a:r>
          </a:p>
          <a:p>
            <a:pPr>
              <a:lnSpc>
                <a:spcPct val="80000"/>
              </a:lnSpc>
            </a:pPr>
            <a:r>
              <a:rPr lang="ru-RU" altLang="ru-RU" sz="2000"/>
              <a:t>Кумовство и политическое покровительство, которые приводят к формированию тайных соглашений, ослабляющих механизмы контроля над коррупцией. </a:t>
            </a:r>
          </a:p>
          <a:p>
            <a:pPr>
              <a:lnSpc>
                <a:spcPct val="80000"/>
              </a:lnSpc>
            </a:pPr>
            <a:r>
              <a:rPr lang="ru-RU" altLang="ru-RU" sz="2000"/>
              <a:t>Отсутствие единства в системе исполнительной власти, т. е., регулирование одной и той же деятельности различными инстанциями. </a:t>
            </a:r>
          </a:p>
        </p:txBody>
      </p:sp>
    </p:spTree>
  </p:cSld>
  <p:clrMapOvr>
    <a:masterClrMapping/>
  </p:clrMapOvr>
  <p:transition>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nchor="b"/>
          <a:lstStyle/>
          <a:p>
            <a:r>
              <a:rPr lang="ru-RU" altLang="ru-RU" sz="4000" b="1">
                <a:solidFill>
                  <a:schemeClr val="accent2"/>
                </a:solidFill>
                <a:latin typeface="Century Gothic" pitchFamily="34" charset="0"/>
              </a:rPr>
              <a:t>Последствия коррупции</a:t>
            </a:r>
            <a:br>
              <a:rPr lang="ru-RU" altLang="ru-RU" sz="4000" b="1">
                <a:solidFill>
                  <a:schemeClr val="accent2"/>
                </a:solidFill>
                <a:latin typeface="Century Gothic" pitchFamily="34" charset="0"/>
              </a:rPr>
            </a:br>
            <a:r>
              <a:rPr lang="ru-RU" altLang="ru-RU" sz="4000" b="1">
                <a:latin typeface="Century Gothic" pitchFamily="34" charset="0"/>
              </a:rPr>
              <a:t>В социальной сфере:</a:t>
            </a:r>
          </a:p>
        </p:txBody>
      </p:sp>
      <p:sp>
        <p:nvSpPr>
          <p:cNvPr id="54275" name="Rectangle 3"/>
          <p:cNvSpPr>
            <a:spLocks noGrp="1" noChangeArrowheads="1"/>
          </p:cNvSpPr>
          <p:nvPr>
            <p:ph type="body" idx="4294967295"/>
          </p:nvPr>
        </p:nvSpPr>
        <p:spPr>
          <a:xfrm>
            <a:off x="228600" y="1676400"/>
            <a:ext cx="8839200" cy="5029200"/>
          </a:xfrm>
          <a:solidFill>
            <a:srgbClr val="FFCC99"/>
          </a:solidFill>
        </p:spPr>
        <p:txBody>
          <a:bodyPr/>
          <a:lstStyle/>
          <a:p>
            <a:pPr>
              <a:lnSpc>
                <a:spcPct val="80000"/>
              </a:lnSpc>
            </a:pPr>
            <a:r>
              <a:rPr lang="ru-RU" altLang="ru-RU" sz="2600"/>
              <a:t>Формирование в обществе «двойного стандарта» морали и поведения, девальвация социальных регуляторов поведения людей: норм морали, права религии, общественного мнения. </a:t>
            </a:r>
          </a:p>
          <a:p>
            <a:pPr>
              <a:lnSpc>
                <a:spcPct val="80000"/>
              </a:lnSpc>
            </a:pPr>
            <a:r>
              <a:rPr lang="ru-RU" altLang="ru-RU" sz="2600"/>
              <a:t>Перераспределение жизненных благ в пользу узких олигархических групп, что имеет своим следствием резкое возрастание имущественного неравенства среди населения, обнищание значительной части общества и возрастание социальной напряженности. </a:t>
            </a:r>
          </a:p>
          <a:p>
            <a:pPr>
              <a:lnSpc>
                <a:spcPct val="80000"/>
              </a:lnSpc>
            </a:pPr>
            <a:r>
              <a:rPr lang="ru-RU" altLang="ru-RU" sz="2600"/>
              <a:t>Дискредитация права как основного инструмента регулирования жизни государства и общества. В общественном сознании формируется представление о беззащитности граждан и перед лицом власти и перед преступностью. </a:t>
            </a:r>
          </a:p>
        </p:txBody>
      </p:sp>
    </p:spTree>
  </p:cSld>
  <p:clrMapOvr>
    <a:masterClrMapping/>
  </p:clrMapOvr>
  <p:transition>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533400" y="3124200"/>
            <a:ext cx="8229600" cy="2819400"/>
          </a:xfrm>
        </p:spPr>
        <p:txBody>
          <a:bodyPr anchor="b"/>
          <a:lstStyle/>
          <a:p>
            <a:r>
              <a:rPr lang="ru-RU" altLang="ru-RU" sz="4000"/>
              <a:t>Согласованные, системные </a:t>
            </a:r>
            <a:r>
              <a:rPr lang="ru-RU" altLang="ru-RU" sz="4000" b="1"/>
              <a:t>усилия по противодействию коррупции укладываются в рамки 3-х стратегий: </a:t>
            </a:r>
            <a:br>
              <a:rPr lang="ru-RU" altLang="ru-RU" sz="4000" b="1"/>
            </a:br>
            <a:r>
              <a:rPr lang="ru-RU" altLang="ru-RU" sz="4000" b="1"/>
              <a:t/>
            </a:r>
            <a:br>
              <a:rPr lang="ru-RU" altLang="ru-RU" sz="4000" b="1"/>
            </a:br>
            <a:r>
              <a:rPr lang="ru-RU" altLang="ru-RU" sz="4000" b="1">
                <a:solidFill>
                  <a:srgbClr val="990033"/>
                </a:solidFill>
              </a:rPr>
              <a:t>осознание, </a:t>
            </a:r>
            <a:br>
              <a:rPr lang="ru-RU" altLang="ru-RU" sz="4000" b="1">
                <a:solidFill>
                  <a:srgbClr val="990033"/>
                </a:solidFill>
              </a:rPr>
            </a:br>
            <a:r>
              <a:rPr lang="ru-RU" altLang="ru-RU" sz="4000" b="1">
                <a:solidFill>
                  <a:srgbClr val="990033"/>
                </a:solidFill>
              </a:rPr>
              <a:t>		предупреждение, </a:t>
            </a:r>
            <a:br>
              <a:rPr lang="ru-RU" altLang="ru-RU" sz="4000" b="1">
                <a:solidFill>
                  <a:srgbClr val="990033"/>
                </a:solidFill>
              </a:rPr>
            </a:br>
            <a:r>
              <a:rPr lang="ru-RU" altLang="ru-RU" sz="4000" b="1">
                <a:solidFill>
                  <a:srgbClr val="990033"/>
                </a:solidFill>
              </a:rPr>
              <a:t>					пресечение</a:t>
            </a:r>
            <a:r>
              <a:rPr lang="ru-RU" altLang="ru-RU" sz="4000">
                <a:solidFill>
                  <a:srgbClr val="990033"/>
                </a:solidFill>
              </a:rPr>
              <a:t>.</a:t>
            </a:r>
            <a:r>
              <a:rPr lang="ru-RU" altLang="ru-RU" sz="4000"/>
              <a:t> </a:t>
            </a:r>
          </a:p>
        </p:txBody>
      </p:sp>
    </p:spTree>
  </p:cSld>
  <p:clrMapOvr>
    <a:masterClrMapping/>
  </p:clrMapOvr>
  <p:transition>
    <p:checke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p:txBody>
          <a:bodyPr anchor="b"/>
          <a:lstStyle/>
          <a:p>
            <a:r>
              <a:rPr lang="ru-RU" altLang="ru-RU" sz="3900" b="1">
                <a:solidFill>
                  <a:schemeClr val="accent2"/>
                </a:solidFill>
              </a:rPr>
              <a:t>Что такое антикоррупционная политика</a:t>
            </a:r>
            <a:r>
              <a:rPr lang="en-GB" altLang="ru-RU" sz="3900" b="1">
                <a:solidFill>
                  <a:schemeClr val="accent2"/>
                </a:solidFill>
              </a:rPr>
              <a:t>?</a:t>
            </a:r>
            <a:endParaRPr lang="en-GB" altLang="ru-RU" sz="3900">
              <a:solidFill>
                <a:schemeClr val="accent2"/>
              </a:solidFill>
            </a:endParaRPr>
          </a:p>
        </p:txBody>
      </p:sp>
      <p:sp>
        <p:nvSpPr>
          <p:cNvPr id="56323" name="Rectangle 3"/>
          <p:cNvSpPr>
            <a:spLocks noGrp="1" noChangeArrowheads="1"/>
          </p:cNvSpPr>
          <p:nvPr>
            <p:ph type="body" sz="half" idx="4294967295"/>
          </p:nvPr>
        </p:nvSpPr>
        <p:spPr>
          <a:xfrm>
            <a:off x="827088" y="1341438"/>
            <a:ext cx="7489825" cy="4678362"/>
          </a:xfrm>
        </p:spPr>
        <p:txBody>
          <a:bodyPr/>
          <a:lstStyle/>
          <a:p>
            <a:pPr>
              <a:spcBef>
                <a:spcPct val="0"/>
              </a:spcBef>
              <a:buFontTx/>
              <a:buNone/>
            </a:pPr>
            <a:endParaRPr lang="en-US" altLang="ru-RU" sz="3100"/>
          </a:p>
          <a:p>
            <a:pPr>
              <a:spcBef>
                <a:spcPct val="0"/>
              </a:spcBef>
              <a:buFontTx/>
              <a:buNone/>
            </a:pPr>
            <a:r>
              <a:rPr lang="en-US" altLang="ru-RU" sz="3100"/>
              <a:t>   </a:t>
            </a:r>
            <a:r>
              <a:rPr lang="ru-RU" altLang="ru-RU" sz="3100"/>
              <a:t>Целью антикоррупционной политики является не искоренение коррупции (что невозможно), а достижение ситуации, когда коррупционная практика станет не столько рискованным и малоприбыльным делом, а социально неприемлемым.</a:t>
            </a:r>
            <a:endParaRPr lang="en-GB" altLang="ru-RU" sz="3100">
              <a:cs typeface="Times New Roman" pitchFamily="18" charset="0"/>
            </a:endParaRPr>
          </a:p>
        </p:txBody>
      </p:sp>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4" name="Picture 8"/>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9219" name="Rectangle 3"/>
          <p:cNvSpPr>
            <a:spLocks noGrp="1" noChangeArrowheads="1"/>
          </p:cNvSpPr>
          <p:nvPr>
            <p:ph type="body" sz="half" idx="1"/>
          </p:nvPr>
        </p:nvSpPr>
        <p:spPr>
          <a:xfrm>
            <a:off x="-152400" y="0"/>
            <a:ext cx="3276600" cy="5867400"/>
          </a:xfrm>
        </p:spPr>
        <p:txBody>
          <a:bodyPr/>
          <a:lstStyle/>
          <a:p>
            <a:pPr>
              <a:lnSpc>
                <a:spcPct val="80000"/>
              </a:lnSpc>
            </a:pPr>
            <a:endParaRPr lang="ru-RU" sz="1800" b="1"/>
          </a:p>
          <a:p>
            <a:pPr>
              <a:lnSpc>
                <a:spcPct val="80000"/>
              </a:lnSpc>
            </a:pPr>
            <a:endParaRPr lang="ru-RU" sz="1800" b="1"/>
          </a:p>
          <a:p>
            <a:pPr>
              <a:lnSpc>
                <a:spcPct val="80000"/>
              </a:lnSpc>
              <a:buFontTx/>
              <a:buNone/>
            </a:pPr>
            <a:r>
              <a:rPr lang="en-US" sz="1800" b="1"/>
              <a:t>     </a:t>
            </a:r>
            <a:endParaRPr lang="ru-RU" sz="1800" b="1"/>
          </a:p>
          <a:p>
            <a:pPr>
              <a:lnSpc>
                <a:spcPct val="80000"/>
              </a:lnSpc>
              <a:buFontTx/>
              <a:buNone/>
            </a:pPr>
            <a:r>
              <a:rPr lang="ru-RU" sz="1800" b="1"/>
              <a:t>     Откуда взялись выражения «зарубить на носу» и «остаться с носом»?</a:t>
            </a:r>
            <a:endParaRPr lang="ru-RU" sz="1800"/>
          </a:p>
          <a:p>
            <a:pPr>
              <a:lnSpc>
                <a:spcPct val="80000"/>
              </a:lnSpc>
            </a:pPr>
            <a:r>
              <a:rPr lang="ru-RU" sz="1800"/>
              <a:t>Раньше носом помимо части лица называли бирку, которую носили при себе и на которой ставили зарубки для учёта работы, долгов и т.п. Благодаря этому возникло выражение «зарубить на носу». </a:t>
            </a:r>
            <a:endParaRPr lang="en-US" sz="1800"/>
          </a:p>
          <a:p>
            <a:pPr>
              <a:lnSpc>
                <a:spcPct val="80000"/>
              </a:lnSpc>
            </a:pPr>
            <a:r>
              <a:rPr lang="ru-RU" sz="1800"/>
              <a:t>В другом значении носом называлась взятка, подношение. Выражение «остаться с носом» значило уйти с непринятым подношением, не договорившись.</a:t>
            </a:r>
          </a:p>
        </p:txBody>
      </p:sp>
    </p:spTree>
  </p:cSld>
  <p:clrMapOvr>
    <a:masterClrMapping/>
  </p:clrMapOvr>
  <p:transition>
    <p:checke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solidFill>
            <a:srgbClr val="FFCC99"/>
          </a:solidFill>
        </p:spPr>
        <p:txBody>
          <a:bodyPr anchor="b"/>
          <a:lstStyle/>
          <a:p>
            <a:r>
              <a:rPr lang="ru-RU" altLang="ru-RU" sz="4000" b="1"/>
              <a:t>Антикоррупционные меры </a:t>
            </a:r>
            <a:br>
              <a:rPr lang="ru-RU" altLang="ru-RU" sz="4000" b="1"/>
            </a:br>
            <a:r>
              <a:rPr lang="ru-RU" altLang="ru-RU" sz="4000" b="1"/>
              <a:t>общего характера</a:t>
            </a:r>
          </a:p>
        </p:txBody>
      </p:sp>
      <p:sp>
        <p:nvSpPr>
          <p:cNvPr id="58371" name="Rectangle 3"/>
          <p:cNvSpPr>
            <a:spLocks noGrp="1" noChangeArrowheads="1"/>
          </p:cNvSpPr>
          <p:nvPr>
            <p:ph type="body" idx="4294967295"/>
          </p:nvPr>
        </p:nvSpPr>
        <p:spPr>
          <a:solidFill>
            <a:srgbClr val="FFCC99"/>
          </a:solidFill>
        </p:spPr>
        <p:txBody>
          <a:bodyPr/>
          <a:lstStyle/>
          <a:p>
            <a:r>
              <a:rPr lang="ru-RU" altLang="ru-RU"/>
              <a:t>Антикоррупционная экспертиза правовых норм</a:t>
            </a:r>
          </a:p>
          <a:p>
            <a:r>
              <a:rPr lang="ru-RU" altLang="ru-RU"/>
              <a:t>Информационное обеспечение граждан </a:t>
            </a:r>
          </a:p>
          <a:p>
            <a:r>
              <a:rPr lang="ru-RU" altLang="ru-RU"/>
              <a:t>Открытость </a:t>
            </a:r>
          </a:p>
          <a:p>
            <a:r>
              <a:rPr lang="ru-RU" altLang="ru-RU"/>
              <a:t>Регламентация деятельности</a:t>
            </a:r>
          </a:p>
          <a:p>
            <a:r>
              <a:rPr lang="ru-RU" altLang="ru-RU"/>
              <a:t>Неотвратимость ответственности</a:t>
            </a:r>
          </a:p>
          <a:p>
            <a:r>
              <a:rPr lang="ru-RU" altLang="ru-RU"/>
              <a:t>Социальный статус работников</a:t>
            </a:r>
          </a:p>
          <a:p>
            <a:endParaRPr lang="ru-RU" altLang="ru-RU"/>
          </a:p>
        </p:txBody>
      </p:sp>
    </p:spTree>
  </p:cSld>
  <p:clrMapOvr>
    <a:masterClrMapping/>
  </p:clrMapOvr>
  <p:transition>
    <p:checke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ru-RU" sz="4000"/>
              <a:t>Юридическая ответственность за коррупцию </a:t>
            </a:r>
          </a:p>
        </p:txBody>
      </p:sp>
      <p:sp>
        <p:nvSpPr>
          <p:cNvPr id="62467" name="Rectangle 3"/>
          <p:cNvSpPr>
            <a:spLocks noGrp="1" noChangeArrowheads="1"/>
          </p:cNvSpPr>
          <p:nvPr>
            <p:ph type="body" idx="1"/>
          </p:nvPr>
        </p:nvSpPr>
        <p:spPr/>
        <p:txBody>
          <a:bodyPr/>
          <a:lstStyle/>
          <a:p>
            <a:pPr algn="ctr">
              <a:lnSpc>
                <a:spcPct val="80000"/>
              </a:lnSpc>
              <a:buFontTx/>
              <a:buNone/>
            </a:pPr>
            <a:r>
              <a:rPr lang="ru-RU" sz="1800"/>
              <a:t>Действующим законодательством РФ за совершение коррупционных противоправных деяний предусматривается уголовная, административная и дисциплинарная ответственность.</a:t>
            </a:r>
          </a:p>
          <a:p>
            <a:pPr algn="ctr">
              <a:lnSpc>
                <a:spcPct val="80000"/>
              </a:lnSpc>
              <a:buFontTx/>
              <a:buNone/>
            </a:pPr>
            <a:r>
              <a:rPr lang="ru-RU" sz="2800"/>
              <a:t>В Уголовном кодексе РФ содержится ст.291 «Дача взятки». </a:t>
            </a:r>
          </a:p>
          <a:p>
            <a:pPr>
              <a:lnSpc>
                <a:spcPct val="80000"/>
              </a:lnSpc>
              <a:buFontTx/>
              <a:buNone/>
            </a:pPr>
            <a:r>
              <a:rPr lang="ru-RU" sz="2800"/>
              <a:t>1. Дача взятки должностному лицу, лично или через посредника -наказывается штрафом в размере </a:t>
            </a:r>
            <a:r>
              <a:rPr lang="ru-RU" sz="2800" b="1"/>
              <a:t>от пятнадцатикратной до тридцатикратной суммы взятки, либо принудительными работами на срок до трех лет, либо лишением свободы на срок до двух лет со штрафом в размере десятикратной суммы взятки. </a:t>
            </a:r>
          </a:p>
        </p:txBody>
      </p:sp>
    </p:spTree>
  </p:cSld>
  <p:clrMapOvr>
    <a:masterClrMapping/>
  </p:clrMapOvr>
  <p:transition>
    <p:checke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457200" y="381000"/>
            <a:ext cx="8229600" cy="5745163"/>
          </a:xfrm>
        </p:spPr>
        <p:txBody>
          <a:bodyPr/>
          <a:lstStyle/>
          <a:p>
            <a:pPr algn="ctr">
              <a:buFontTx/>
              <a:buNone/>
            </a:pPr>
            <a:r>
              <a:rPr lang="ru-RU" sz="2800"/>
              <a:t>2. Дача взятки должностному лицу, иностранному должностному лицу либо должностному лицу публичной международной организации лично или через посредника за совершение заведомо незаконных действий (бездействие) -</a:t>
            </a:r>
          </a:p>
          <a:p>
            <a:pPr algn="ctr">
              <a:buFontTx/>
              <a:buNone/>
            </a:pPr>
            <a:r>
              <a:rPr lang="ru-RU" sz="2800"/>
              <a:t>наказывается штрафом в размере от тридцатикратной до шестидесятикратной суммы взятки либо лишением свободы на срок до восьми лет со штрафом в размере тридцатикратной суммы взятки. </a:t>
            </a:r>
          </a:p>
          <a:p>
            <a:pPr>
              <a:buFontTx/>
              <a:buNone/>
            </a:pPr>
            <a:endParaRPr lang="ru-RU" sz="2800"/>
          </a:p>
        </p:txBody>
      </p:sp>
    </p:spTree>
  </p:cSld>
  <p:clrMapOvr>
    <a:masterClrMapping/>
  </p:clrMapOvr>
  <p:transition>
    <p:checke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457200" y="533400"/>
            <a:ext cx="8229600" cy="5592763"/>
          </a:xfrm>
        </p:spPr>
        <p:txBody>
          <a:bodyPr/>
          <a:lstStyle/>
          <a:p>
            <a:pPr algn="ctr">
              <a:lnSpc>
                <a:spcPct val="80000"/>
              </a:lnSpc>
              <a:buFontTx/>
              <a:buNone/>
            </a:pPr>
            <a:r>
              <a:rPr lang="ru-RU" sz="2000"/>
              <a:t>В </a:t>
            </a:r>
            <a:r>
              <a:rPr lang="ru-RU" sz="2000" b="1"/>
              <a:t>Уголовном кодексе РФ содержится ст.285 «Злоупотребление должностными полномочиями».</a:t>
            </a:r>
            <a:r>
              <a:rPr lang="ru-RU" sz="2000"/>
              <a:t> </a:t>
            </a:r>
          </a:p>
          <a:p>
            <a:pPr algn="ctr">
              <a:lnSpc>
                <a:spcPct val="80000"/>
              </a:lnSpc>
              <a:buFontTx/>
              <a:buNone/>
            </a:pPr>
            <a:r>
              <a:rPr lang="ru-RU" sz="2400"/>
              <a:t> Использование должностным лицом своих служебных полномочий вопреки интересам службы, если это деяние совершено из корыстной или иной личной заинтересованности и повлекло существенное нарушение прав и законных интересов граждан или организаций либо охраняемых законом интересов общества или государства, -наказывается штрафом в размере до восьмидесяти тысяч рублей или в размере заработной платы или иного дохода осужденного за период до шести месяцев, либо лишением права занимать определенные должности или заниматься определенной деятельностью на срок до пяти лет, либо принудительными работами на срок до четырех лет, либо арестом на срок от четырех до шести месяцев, либо лишением свободы на срок до четырех лет. </a:t>
            </a:r>
          </a:p>
        </p:txBody>
      </p:sp>
    </p:spTree>
  </p:cSld>
  <p:clrMapOvr>
    <a:masterClrMapping/>
  </p:clrMapOvr>
  <p:transition>
    <p:checke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ru-RU" sz="3600" b="1"/>
              <a:t>Нормативные документы в сфере противодействия коррупции</a:t>
            </a:r>
            <a:br>
              <a:rPr lang="ru-RU" sz="3600" b="1"/>
            </a:br>
            <a:endParaRPr lang="ru-RU" sz="3600" b="1"/>
          </a:p>
        </p:txBody>
      </p:sp>
      <p:sp>
        <p:nvSpPr>
          <p:cNvPr id="61443" name="Rectangle 3"/>
          <p:cNvSpPr>
            <a:spLocks noGrp="1" noChangeArrowheads="1"/>
          </p:cNvSpPr>
          <p:nvPr>
            <p:ph type="body" idx="1"/>
          </p:nvPr>
        </p:nvSpPr>
        <p:spPr>
          <a:xfrm>
            <a:off x="304800" y="1295400"/>
            <a:ext cx="8305800" cy="5181600"/>
          </a:xfrm>
          <a:ln>
            <a:solidFill>
              <a:schemeClr val="tx2"/>
            </a:solidFill>
          </a:ln>
        </p:spPr>
        <p:txBody>
          <a:bodyPr/>
          <a:lstStyle/>
          <a:p>
            <a:pPr>
              <a:lnSpc>
                <a:spcPct val="80000"/>
              </a:lnSpc>
              <a:buFontTx/>
              <a:buNone/>
            </a:pPr>
            <a:r>
              <a:rPr lang="ru-RU" sz="1800">
                <a:latin typeface="Times New Roman" pitchFamily="18" charset="0"/>
                <a:hlinkClick r:id="rId2"/>
              </a:rPr>
              <a:t>Федеральный закон от 7 мая 2013 № 79-ФЗ О запрете отдельными категориями лиц открывать и иметь счета (вклады), хранить налиные денежные средства и ценности в иностранных банках...</a:t>
            </a:r>
            <a:endParaRPr lang="ru-RU" sz="1800">
              <a:latin typeface="Times New Roman" pitchFamily="18" charset="0"/>
            </a:endParaRPr>
          </a:p>
          <a:p>
            <a:pPr>
              <a:lnSpc>
                <a:spcPct val="80000"/>
              </a:lnSpc>
              <a:buFontTx/>
              <a:buNone/>
            </a:pPr>
            <a:r>
              <a:rPr lang="ru-RU" sz="1800">
                <a:latin typeface="Times New Roman" pitchFamily="18" charset="0"/>
                <a:hlinkClick r:id="rId3"/>
              </a:rPr>
              <a:t>Федеральный закон от 17 июля 2009 № 172-ФЗ Об антикоррупционной экспертизе нормативных правовых актов и проектов нормативных правовых актов</a:t>
            </a:r>
            <a:endParaRPr lang="ru-RU" sz="1800">
              <a:latin typeface="Times New Roman" pitchFamily="18" charset="0"/>
            </a:endParaRPr>
          </a:p>
          <a:p>
            <a:pPr>
              <a:lnSpc>
                <a:spcPct val="80000"/>
              </a:lnSpc>
              <a:buFontTx/>
              <a:buNone/>
            </a:pPr>
            <a:r>
              <a:rPr lang="ru-RU" sz="1800">
                <a:latin typeface="Times New Roman" pitchFamily="18" charset="0"/>
                <a:hlinkClick r:id="rId4"/>
              </a:rPr>
              <a:t>Федеральный закон от 25 декабря 2008 г. № 273-ФЗ «О противодействии коррупции»</a:t>
            </a:r>
          </a:p>
          <a:p>
            <a:pPr>
              <a:lnSpc>
                <a:spcPct val="80000"/>
              </a:lnSpc>
              <a:buFontTx/>
              <a:buNone/>
            </a:pPr>
            <a:r>
              <a:rPr lang="ru-RU" sz="1800">
                <a:latin typeface="Times New Roman" pitchFamily="18" charset="0"/>
                <a:hlinkClick r:id="rId4"/>
              </a:rPr>
              <a:t> </a:t>
            </a:r>
            <a:r>
              <a:rPr lang="ru-RU" sz="1800">
                <a:latin typeface="Times New Roman" pitchFamily="18" charset="0"/>
                <a:hlinkClick r:id="rId5"/>
              </a:rPr>
              <a:t>Федеральный закон от 27 мая 2003 года № 58-ФЗ О системе государственной гражданской службы Российской Федерации</a:t>
            </a:r>
            <a:endParaRPr lang="ru-RU" sz="1800">
              <a:latin typeface="Times New Roman" pitchFamily="18" charset="0"/>
            </a:endParaRPr>
          </a:p>
          <a:p>
            <a:pPr>
              <a:lnSpc>
                <a:spcPct val="80000"/>
              </a:lnSpc>
              <a:buFontTx/>
              <a:buNone/>
            </a:pPr>
            <a:r>
              <a:rPr lang="ru-RU" sz="1800">
                <a:latin typeface="Times New Roman" pitchFamily="18" charset="0"/>
                <a:hlinkClick r:id="rId6"/>
              </a:rPr>
              <a:t>Федеральный закон от 27 июля 2004 года № 79-ФЗ О государственной гражданской службе Российской Федерации</a:t>
            </a:r>
            <a:endParaRPr lang="ru-RU" sz="1800">
              <a:latin typeface="Times New Roman" pitchFamily="18" charset="0"/>
            </a:endParaRPr>
          </a:p>
          <a:p>
            <a:pPr>
              <a:lnSpc>
                <a:spcPct val="80000"/>
              </a:lnSpc>
              <a:buFontTx/>
              <a:buNone/>
            </a:pPr>
            <a:endParaRPr lang="ru-RU" sz="1800">
              <a:latin typeface="Times New Roman" pitchFamily="18" charset="0"/>
            </a:endParaRPr>
          </a:p>
          <a:p>
            <a:pPr>
              <a:lnSpc>
                <a:spcPct val="80000"/>
              </a:lnSpc>
              <a:buFontTx/>
              <a:buNone/>
            </a:pPr>
            <a:r>
              <a:rPr lang="ru-RU" sz="1800">
                <a:latin typeface="Times New Roman" pitchFamily="18" charset="0"/>
              </a:rPr>
              <a:t>А также Указы Президента РФ « О мерах по реализации отдельных положений Федерального закона  «О противодействии коррупции», «О некоторых вопросах организации деятельности  по противодействию коррупции.</a:t>
            </a:r>
          </a:p>
          <a:p>
            <a:pPr>
              <a:lnSpc>
                <a:spcPct val="80000"/>
              </a:lnSpc>
              <a:buFontTx/>
              <a:buNone/>
            </a:pPr>
            <a:r>
              <a:rPr lang="ru-RU" sz="1800">
                <a:latin typeface="Times New Roman" pitchFamily="18" charset="0"/>
                <a:hlinkClick r:id="rId7"/>
              </a:rPr>
              <a:t>Указ Президента РФ от 11 апреля 2014 № 226 О Национальном плане противодействия коррупции</a:t>
            </a:r>
            <a:endParaRPr lang="ru-RU" sz="1800">
              <a:latin typeface="Times New Roman" pitchFamily="18" charset="0"/>
            </a:endParaRPr>
          </a:p>
        </p:txBody>
      </p:sp>
    </p:spTree>
  </p:cSld>
  <p:clrMapOvr>
    <a:masterClrMapping/>
  </p:clrMapOvr>
  <p:transition>
    <p:checke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idx="4294967295"/>
          </p:nvPr>
        </p:nvSpPr>
        <p:spPr>
          <a:xfrm>
            <a:off x="152400" y="228600"/>
            <a:ext cx="9144000" cy="1779588"/>
          </a:xfrm>
        </p:spPr>
        <p:txBody>
          <a:bodyPr anchor="b"/>
          <a:lstStyle/>
          <a:p>
            <a:r>
              <a:rPr lang="ru-RU" altLang="ru-RU" dirty="0">
                <a:solidFill>
                  <a:srgbClr val="FF0000"/>
                </a:solidFill>
                <a:latin typeface="Arial Black" pitchFamily="34" charset="0"/>
                <a:cs typeface="Aharoni" pitchFamily="2" charset="-79"/>
              </a:rPr>
              <a:t/>
            </a:r>
            <a:br>
              <a:rPr lang="ru-RU" altLang="ru-RU" dirty="0">
                <a:solidFill>
                  <a:srgbClr val="FF0000"/>
                </a:solidFill>
                <a:latin typeface="Arial Black" pitchFamily="34" charset="0"/>
                <a:cs typeface="Aharoni" pitchFamily="2" charset="-79"/>
              </a:rPr>
            </a:br>
            <a:r>
              <a:rPr lang="ru-RU" altLang="ru-RU" dirty="0">
                <a:solidFill>
                  <a:srgbClr val="FF0000"/>
                </a:solidFill>
                <a:latin typeface="Arial Black" pitchFamily="34" charset="0"/>
                <a:cs typeface="Aharoni" pitchFamily="2" charset="-79"/>
              </a:rPr>
              <a:t/>
            </a:r>
            <a:br>
              <a:rPr lang="ru-RU" altLang="ru-RU" dirty="0">
                <a:solidFill>
                  <a:srgbClr val="FF0000"/>
                </a:solidFill>
                <a:latin typeface="Arial Black" pitchFamily="34" charset="0"/>
                <a:cs typeface="Aharoni" pitchFamily="2" charset="-79"/>
              </a:rPr>
            </a:br>
            <a:r>
              <a:rPr lang="ru-RU" altLang="ru-RU" dirty="0">
                <a:solidFill>
                  <a:srgbClr val="FF0000"/>
                </a:solidFill>
                <a:latin typeface="Arial Black" pitchFamily="34" charset="0"/>
                <a:cs typeface="Aharoni" pitchFamily="2" charset="-79"/>
              </a:rPr>
              <a:t/>
            </a:r>
            <a:br>
              <a:rPr lang="ru-RU" altLang="ru-RU" dirty="0">
                <a:solidFill>
                  <a:srgbClr val="FF0000"/>
                </a:solidFill>
                <a:latin typeface="Arial Black" pitchFamily="34" charset="0"/>
                <a:cs typeface="Aharoni" pitchFamily="2" charset="-79"/>
              </a:rPr>
            </a:br>
            <a:r>
              <a:rPr lang="ru-RU" altLang="ru-RU" dirty="0">
                <a:solidFill>
                  <a:srgbClr val="FF0000"/>
                </a:solidFill>
                <a:latin typeface="Arial Black" pitchFamily="34" charset="0"/>
                <a:cs typeface="Aharoni" pitchFamily="2" charset="-79"/>
              </a:rPr>
              <a:t/>
            </a:r>
            <a:br>
              <a:rPr lang="ru-RU" altLang="ru-RU" dirty="0">
                <a:solidFill>
                  <a:srgbClr val="FF0000"/>
                </a:solidFill>
                <a:latin typeface="Arial Black" pitchFamily="34" charset="0"/>
                <a:cs typeface="Aharoni" pitchFamily="2" charset="-79"/>
              </a:rPr>
            </a:br>
            <a:r>
              <a:rPr lang="ru-RU" altLang="ru-RU" dirty="0">
                <a:solidFill>
                  <a:srgbClr val="FF0000"/>
                </a:solidFill>
                <a:latin typeface="Arial Black" pitchFamily="34" charset="0"/>
                <a:cs typeface="Aharoni" pitchFamily="2" charset="-79"/>
              </a:rPr>
              <a:t/>
            </a:r>
            <a:br>
              <a:rPr lang="ru-RU" altLang="ru-RU" dirty="0">
                <a:solidFill>
                  <a:srgbClr val="FF0000"/>
                </a:solidFill>
                <a:latin typeface="Arial Black" pitchFamily="34" charset="0"/>
                <a:cs typeface="Aharoni" pitchFamily="2" charset="-79"/>
              </a:rPr>
            </a:br>
            <a:r>
              <a:rPr lang="ru-RU" altLang="ru-RU" sz="3400" dirty="0">
                <a:solidFill>
                  <a:srgbClr val="FF0000"/>
                </a:solidFill>
                <a:latin typeface="Arial Black" pitchFamily="34" charset="0"/>
                <a:cs typeface="Aharoni" pitchFamily="2" charset="-79"/>
              </a:rPr>
              <a:t>ЕСЛИ ВЫ ЗАМЕТИЛИ ОДИН ИЗ ПРИЗНАКОВ КОРРУПЦИИ </a:t>
            </a:r>
            <a:r>
              <a:rPr lang="ru-RU" altLang="ru-RU" sz="3800" dirty="0">
                <a:solidFill>
                  <a:srgbClr val="FF0000"/>
                </a:solidFill>
                <a:latin typeface="Arial Black" pitchFamily="34" charset="0"/>
                <a:cs typeface="Aharoni" pitchFamily="2" charset="-79"/>
              </a:rPr>
              <a:t>в нашем </a:t>
            </a:r>
            <a:r>
              <a:rPr lang="ru-RU" altLang="ru-RU" sz="3800" dirty="0" smtClean="0">
                <a:solidFill>
                  <a:srgbClr val="FF0000"/>
                </a:solidFill>
                <a:latin typeface="Arial Black" pitchFamily="34" charset="0"/>
                <a:cs typeface="Aharoni" pitchFamily="2" charset="-79"/>
              </a:rPr>
              <a:t>техникуме</a:t>
            </a:r>
            <a:endParaRPr lang="ru-RU" altLang="ru-RU" sz="3800" dirty="0">
              <a:solidFill>
                <a:srgbClr val="FF0000"/>
              </a:solidFill>
              <a:latin typeface="Arial Black" pitchFamily="34" charset="0"/>
              <a:cs typeface="Aharoni" pitchFamily="2" charset="-79"/>
            </a:endParaRPr>
          </a:p>
        </p:txBody>
      </p:sp>
      <p:sp>
        <p:nvSpPr>
          <p:cNvPr id="3" name="Объект 2"/>
          <p:cNvSpPr>
            <a:spLocks noGrp="1"/>
          </p:cNvSpPr>
          <p:nvPr>
            <p:ph idx="4294967295"/>
          </p:nvPr>
        </p:nvSpPr>
        <p:spPr>
          <a:xfrm>
            <a:off x="566738" y="2743200"/>
            <a:ext cx="8424862" cy="3276600"/>
          </a:xfrm>
        </p:spPr>
        <p:txBody>
          <a:bodyPr/>
          <a:lstStyle/>
          <a:p>
            <a:r>
              <a:rPr lang="ru-RU" dirty="0">
                <a:latin typeface="Arial Black" pitchFamily="34" charset="0"/>
              </a:rPr>
              <a:t>ЗВОНИТЕ  ПО ТЕЛЕФОНУ :</a:t>
            </a:r>
          </a:p>
          <a:p>
            <a:pPr>
              <a:buFontTx/>
              <a:buNone/>
            </a:pPr>
            <a:r>
              <a:rPr lang="en-US" dirty="0">
                <a:latin typeface="Arial Black" pitchFamily="34" charset="0"/>
              </a:rPr>
              <a:t> </a:t>
            </a:r>
            <a:r>
              <a:rPr lang="ru-RU" dirty="0" smtClean="0">
                <a:latin typeface="Arial Black" pitchFamily="34" charset="0"/>
              </a:rPr>
              <a:t>89126639518</a:t>
            </a:r>
          </a:p>
          <a:p>
            <a:pPr>
              <a:buFontTx/>
              <a:buNone/>
            </a:pPr>
            <a:r>
              <a:rPr lang="ru-RU" dirty="0" smtClean="0">
                <a:latin typeface="Arial Black" pitchFamily="34" charset="0"/>
              </a:rPr>
              <a:t>Караваева Наталья </a:t>
            </a:r>
            <a:r>
              <a:rPr lang="ru-RU" dirty="0" err="1" smtClean="0">
                <a:latin typeface="Arial Black" pitchFamily="34" charset="0"/>
              </a:rPr>
              <a:t>Радиславовна</a:t>
            </a:r>
            <a:endParaRPr lang="ru-RU" dirty="0">
              <a:latin typeface="Arial Black" pitchFamily="34" charset="0"/>
            </a:endParaRPr>
          </a:p>
          <a:p>
            <a:pPr>
              <a:buFontTx/>
              <a:buNone/>
            </a:pPr>
            <a:r>
              <a:rPr lang="ru-RU" sz="1500" dirty="0">
                <a:latin typeface="Arial Black" pitchFamily="34" charset="0"/>
              </a:rPr>
              <a:t>  </a:t>
            </a:r>
          </a:p>
          <a:p>
            <a:pPr>
              <a:buFontTx/>
              <a:buNone/>
            </a:pPr>
            <a:endParaRPr lang="ru-RU" dirty="0">
              <a:latin typeface="Arial Black" pitchFamily="34" charset="0"/>
            </a:endParaRPr>
          </a:p>
        </p:txBody>
      </p:sp>
      <p:sp>
        <p:nvSpPr>
          <p:cNvPr id="59396" name="Стрелка вправо 3"/>
          <p:cNvSpPr>
            <a:spLocks noChangeArrowheads="1"/>
          </p:cNvSpPr>
          <p:nvPr/>
        </p:nvSpPr>
        <p:spPr bwMode="auto">
          <a:xfrm>
            <a:off x="7467600" y="708025"/>
            <a:ext cx="977900" cy="484188"/>
          </a:xfrm>
          <a:prstGeom prst="rightArrow">
            <a:avLst>
              <a:gd name="adj1" fmla="val 50000"/>
              <a:gd name="adj2" fmla="val 50024"/>
            </a:avLst>
          </a:prstGeom>
          <a:noFill/>
          <a:ln w="9525" algn="ctr">
            <a:noFill/>
            <a:round/>
            <a:headEnd/>
            <a:tailEnd/>
          </a:ln>
          <a:effectLst/>
        </p:spPr>
        <p:txBody>
          <a:bodyPr/>
          <a:lstStyle/>
          <a:p>
            <a:pPr marL="469900" indent="-469900">
              <a:spcBef>
                <a:spcPct val="20000"/>
              </a:spcBef>
              <a:buFontTx/>
              <a:buChar char="•"/>
            </a:pPr>
            <a:endParaRPr lang="ru-RU" altLang="ru-RU" sz="3200"/>
          </a:p>
        </p:txBody>
      </p:sp>
      <p:grpSp>
        <p:nvGrpSpPr>
          <p:cNvPr id="5" name="Стрелка вправо 4"/>
          <p:cNvGrpSpPr>
            <a:grpSpLocks/>
          </p:cNvGrpSpPr>
          <p:nvPr/>
        </p:nvGrpSpPr>
        <p:grpSpPr bwMode="auto">
          <a:xfrm>
            <a:off x="6705600" y="1905000"/>
            <a:ext cx="414338" cy="765175"/>
            <a:chOff x="4109" y="872"/>
            <a:chExt cx="376" cy="810"/>
          </a:xfrm>
        </p:grpSpPr>
        <p:pic>
          <p:nvPicPr>
            <p:cNvPr id="59398" name="Стрелка вправо 4"/>
            <p:cNvPicPr>
              <a:picLocks noChangeArrowheads="1"/>
            </p:cNvPicPr>
            <p:nvPr/>
          </p:nvPicPr>
          <p:blipFill>
            <a:blip r:embed="rId2"/>
            <a:srcRect/>
            <a:stretch>
              <a:fillRect/>
            </a:stretch>
          </p:blipFill>
          <p:spPr bwMode="auto">
            <a:xfrm>
              <a:off x="4109" y="872"/>
              <a:ext cx="376" cy="810"/>
            </a:xfrm>
            <a:prstGeom prst="rect">
              <a:avLst/>
            </a:prstGeom>
            <a:noFill/>
          </p:spPr>
        </p:pic>
        <p:sp>
          <p:nvSpPr>
            <p:cNvPr id="59399" name="Text Box 7"/>
            <p:cNvSpPr txBox="1">
              <a:spLocks noChangeArrowheads="1"/>
            </p:cNvSpPr>
            <p:nvPr/>
          </p:nvSpPr>
          <p:spPr bwMode="auto">
            <a:xfrm rot="5400000">
              <a:off x="3965" y="1147"/>
              <a:ext cx="665" cy="152"/>
            </a:xfrm>
            <a:prstGeom prst="rect">
              <a:avLst/>
            </a:prstGeom>
            <a:noFill/>
            <a:ln w="9525">
              <a:noFill/>
              <a:miter lim="800000"/>
              <a:headEnd/>
              <a:tailEnd/>
            </a:ln>
          </p:spPr>
          <p:txBody>
            <a:bodyPr rot="10800000" vert="eaVert"/>
            <a:lstStyle/>
            <a:p>
              <a:pPr marL="469900" indent="-469900">
                <a:spcBef>
                  <a:spcPct val="20000"/>
                </a:spcBef>
                <a:buClr>
                  <a:schemeClr val="accent2"/>
                </a:buClr>
                <a:buFont typeface="Wingdings" pitchFamily="2" charset="2"/>
                <a:buChar char="o"/>
              </a:pPr>
              <a:endParaRPr lang="ru-RU" sz="3000">
                <a:latin typeface="Verdana" pitchFamily="34" charset="0"/>
                <a:cs typeface="Arial" charset="0"/>
              </a:endParaRPr>
            </a:p>
          </p:txBody>
        </p:sp>
      </p:grpSp>
    </p:spTree>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381000" y="2667000"/>
            <a:ext cx="8229600" cy="4038600"/>
          </a:xfrm>
        </p:spPr>
        <p:txBody>
          <a:bodyPr/>
          <a:lstStyle/>
          <a:p>
            <a:pPr>
              <a:lnSpc>
                <a:spcPct val="90000"/>
              </a:lnSpc>
              <a:buFontTx/>
              <a:buNone/>
            </a:pPr>
            <a:r>
              <a:rPr lang="ru-RU" sz="2800"/>
              <a:t>    В России с взятками начал бороться Иван Грозный. В судебнике 1550 г. предусматривается наказание за взяточничество государственных служащих.</a:t>
            </a:r>
          </a:p>
          <a:p>
            <a:pPr>
              <a:lnSpc>
                <a:spcPct val="90000"/>
              </a:lnSpc>
              <a:buFontTx/>
              <a:buNone/>
            </a:pPr>
            <a:r>
              <a:rPr lang="ru-RU" sz="2800"/>
              <a:t>    Тем не менее, взяточничество продолжало процветать. В 1648 г. царь Алексей Михайлович отдал на расправу толпе главу Земского приказа Плещеева, который брал уж слишком «люто». </a:t>
            </a:r>
            <a:br>
              <a:rPr lang="ru-RU" sz="2800"/>
            </a:br>
            <a:endParaRPr lang="ru-RU" sz="2800"/>
          </a:p>
        </p:txBody>
      </p:sp>
      <p:pic>
        <p:nvPicPr>
          <p:cNvPr id="13317" name="Picture 5"/>
          <p:cNvPicPr>
            <a:picLocks noChangeAspect="1" noChangeArrowheads="1"/>
          </p:cNvPicPr>
          <p:nvPr/>
        </p:nvPicPr>
        <p:blipFill>
          <a:blip r:embed="rId3"/>
          <a:srcRect/>
          <a:stretch>
            <a:fillRect/>
          </a:stretch>
        </p:blipFill>
        <p:spPr bwMode="auto">
          <a:xfrm>
            <a:off x="5324475" y="0"/>
            <a:ext cx="3819525" cy="2581275"/>
          </a:xfrm>
          <a:prstGeom prst="rect">
            <a:avLst/>
          </a:prstGeom>
          <a:noFill/>
          <a:ln w="9525">
            <a:noFill/>
            <a:miter lim="800000"/>
            <a:headEnd/>
            <a:tailEnd/>
          </a:ln>
          <a:effectLst/>
        </p:spPr>
      </p:pic>
    </p:spTree>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16387" name="Rectangle 3"/>
          <p:cNvSpPr>
            <a:spLocks noGrp="1" noChangeArrowheads="1"/>
          </p:cNvSpPr>
          <p:nvPr>
            <p:ph type="body" idx="1"/>
          </p:nvPr>
        </p:nvSpPr>
        <p:spPr>
          <a:xfrm>
            <a:off x="457200" y="3048000"/>
            <a:ext cx="8229600" cy="3078163"/>
          </a:xfrm>
        </p:spPr>
        <p:txBody>
          <a:bodyPr/>
          <a:lstStyle/>
          <a:p>
            <a:pPr>
              <a:lnSpc>
                <a:spcPct val="90000"/>
              </a:lnSpc>
            </a:pPr>
            <a:r>
              <a:rPr lang="ru-RU" sz="2400"/>
              <a:t>В уголовном праве СССР термин взяточничество объединял в себя три вида преступлений: дача взятки, получение взятки и посредничество в передаче взятки.</a:t>
            </a:r>
          </a:p>
          <a:p>
            <a:pPr>
              <a:lnSpc>
                <a:spcPct val="90000"/>
              </a:lnSpc>
            </a:pPr>
            <a:r>
              <a:rPr lang="ru-RU" sz="2400"/>
              <a:t>В современном российском уголовном праве, кроме этих трех статей, существует ответственность за коммерческий подкуп (ст.204 УК РФ) и провокацию взятки или коммерческого подкупа (ст. 304 УК РФ).  </a:t>
            </a:r>
          </a:p>
        </p:txBody>
      </p:sp>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17411" name="Rectangle 3"/>
          <p:cNvSpPr>
            <a:spLocks noGrp="1" noChangeArrowheads="1"/>
          </p:cNvSpPr>
          <p:nvPr>
            <p:ph type="body" idx="1"/>
          </p:nvPr>
        </p:nvSpPr>
        <p:spPr>
          <a:xfrm>
            <a:off x="533400" y="3094038"/>
            <a:ext cx="8229600" cy="3763962"/>
          </a:xfrm>
        </p:spPr>
        <p:txBody>
          <a:bodyPr/>
          <a:lstStyle/>
          <a:p>
            <a:pPr>
              <a:lnSpc>
                <a:spcPct val="90000"/>
              </a:lnSpc>
              <a:buFontTx/>
              <a:buNone/>
            </a:pPr>
            <a:r>
              <a:rPr lang="en-US" sz="2400"/>
              <a:t>    </a:t>
            </a:r>
            <a:r>
              <a:rPr lang="ru-RU" sz="2400"/>
              <a:t>Сегодня в мире существуют три основных вида взяток: наличными, подарками и поездками за рубеж на отдых.</a:t>
            </a:r>
          </a:p>
          <a:p>
            <a:pPr>
              <a:lnSpc>
                <a:spcPct val="90000"/>
              </a:lnSpc>
              <a:buFontTx/>
              <a:buNone/>
            </a:pPr>
            <a:r>
              <a:rPr lang="en-US" sz="2400"/>
              <a:t>    </a:t>
            </a:r>
            <a:r>
              <a:rPr lang="ru-RU" sz="2400"/>
              <a:t>Средний размер «обычной» взятки в России в 2014 году составил около 250 000 рублей. Средний размер коммерческого подкупа – 5 млн. рублей. В России почти 40% от общего количества взяток приходится на живые деньги. </a:t>
            </a:r>
            <a:br>
              <a:rPr lang="ru-RU" sz="2400"/>
            </a:br>
            <a:r>
              <a:rPr lang="ru-RU" sz="2400"/>
              <a:t/>
            </a:r>
            <a:br>
              <a:rPr lang="ru-RU" sz="2400"/>
            </a:br>
            <a:endParaRPr lang="ru-RU" sz="2400"/>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4294967295"/>
          </p:nvPr>
        </p:nvSpPr>
        <p:spPr>
          <a:xfrm>
            <a:off x="457200" y="990600"/>
            <a:ext cx="8229600" cy="5135563"/>
          </a:xfrm>
          <a:solidFill>
            <a:srgbClr val="66FFFF"/>
          </a:solidFill>
          <a:ln/>
        </p:spPr>
        <p:txBody>
          <a:bodyPr/>
          <a:lstStyle/>
          <a:p>
            <a:r>
              <a:rPr lang="ru-RU" altLang="ru-RU" sz="2800"/>
              <a:t>В настоящее время в России отсутствует единое общепринятое понятие коррупции. </a:t>
            </a:r>
          </a:p>
          <a:p>
            <a:r>
              <a:rPr lang="ru-RU" altLang="ru-RU" sz="2800"/>
              <a:t>В отечественной юридической науке отмечается многообразие подходов к его определению. </a:t>
            </a:r>
          </a:p>
          <a:p>
            <a:r>
              <a:rPr lang="ru-RU" altLang="ru-RU" sz="2800"/>
              <a:t>Происходит постоянное изменение границ понятия «коррупция» под влиянием международного политико-правового опыта, в рамках которого проявляется крайняя озабоченность распространением коррупции в мире. </a:t>
            </a:r>
          </a:p>
        </p:txBody>
      </p:sp>
    </p:spTree>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304800" y="274638"/>
            <a:ext cx="8382000" cy="1554162"/>
          </a:xfrm>
        </p:spPr>
        <p:txBody>
          <a:bodyPr anchor="b"/>
          <a:lstStyle/>
          <a:p>
            <a:r>
              <a:rPr lang="ru-RU" altLang="ru-RU" sz="2700" b="1"/>
              <a:t/>
            </a:r>
            <a:br>
              <a:rPr lang="ru-RU" altLang="ru-RU" sz="2700" b="1"/>
            </a:br>
            <a:r>
              <a:rPr lang="ru-RU" altLang="ru-RU" sz="2700" b="1"/>
              <a:t/>
            </a:r>
            <a:br>
              <a:rPr lang="ru-RU" altLang="ru-RU" sz="2700" b="1"/>
            </a:br>
            <a:r>
              <a:rPr lang="ru-RU" altLang="ru-RU" sz="2700" b="1"/>
              <a:t>ФЕДЕРАЛЬНЫЙ ЗАКОН</a:t>
            </a:r>
            <a:br>
              <a:rPr lang="ru-RU" altLang="ru-RU" sz="2700" b="1"/>
            </a:br>
            <a:r>
              <a:rPr lang="ru-RU" altLang="ru-RU" sz="2700" b="1"/>
              <a:t>О ПРОТИВОДЕЙСТВИИ КОРРУПЦИИ</a:t>
            </a:r>
            <a:r>
              <a:rPr lang="en-US" sz="2700" b="1"/>
              <a:t> </a:t>
            </a:r>
            <a:r>
              <a:rPr lang="ru-RU" sz="2700" b="1"/>
              <a:t>Российской Федерации от 25 декабря 2008 г. N 273-ФЗ</a:t>
            </a:r>
            <a:endParaRPr lang="ru-RU" altLang="ru-RU" sz="2700" b="1"/>
          </a:p>
        </p:txBody>
      </p:sp>
      <p:sp>
        <p:nvSpPr>
          <p:cNvPr id="35843" name="Rectangle 3"/>
          <p:cNvSpPr>
            <a:spLocks noGrp="1" noChangeArrowheads="1"/>
          </p:cNvSpPr>
          <p:nvPr>
            <p:ph type="body" idx="4294967295"/>
          </p:nvPr>
        </p:nvSpPr>
        <p:spPr>
          <a:xfrm>
            <a:off x="685800" y="1773238"/>
            <a:ext cx="8286750" cy="4246562"/>
          </a:xfrm>
        </p:spPr>
        <p:txBody>
          <a:bodyPr/>
          <a:lstStyle/>
          <a:p>
            <a:pPr algn="ctr">
              <a:lnSpc>
                <a:spcPct val="90000"/>
              </a:lnSpc>
              <a:buFontTx/>
              <a:buNone/>
            </a:pPr>
            <a:r>
              <a:rPr lang="ru-RU" altLang="ru-RU" sz="2400">
                <a:solidFill>
                  <a:schemeClr val="accent2"/>
                </a:solidFill>
              </a:rPr>
              <a:t>КОРРУПЦИЯ:</a:t>
            </a:r>
          </a:p>
          <a:p>
            <a:pPr>
              <a:lnSpc>
                <a:spcPct val="90000"/>
              </a:lnSpc>
            </a:pPr>
            <a:r>
              <a:rPr lang="ru-RU" altLang="ru-RU" sz="2400"/>
              <a:t>а) </a:t>
            </a:r>
            <a:r>
              <a:rPr lang="ru-RU" altLang="ru-RU" sz="2400" b="1"/>
              <a:t>злоупотребление</a:t>
            </a:r>
            <a:r>
              <a:rPr lang="ru-RU" altLang="ru-RU" sz="2400"/>
              <a:t> служебным положением, дача </a:t>
            </a:r>
            <a:r>
              <a:rPr lang="ru-RU" altLang="ru-RU" sz="2400" b="1"/>
              <a:t>взятки</a:t>
            </a:r>
            <a:r>
              <a:rPr lang="ru-RU" altLang="ru-RU" sz="2400"/>
              <a:t>, получение взятки, </a:t>
            </a:r>
            <a:r>
              <a:rPr lang="ru-RU" altLang="ru-RU" sz="2400" b="1"/>
              <a:t>злоупотребление полномочиями</a:t>
            </a:r>
            <a:r>
              <a:rPr lang="ru-RU" altLang="ru-RU" sz="2400"/>
              <a:t>, коммерческий </a:t>
            </a:r>
            <a:r>
              <a:rPr lang="ru-RU" altLang="ru-RU" sz="2400" b="1"/>
              <a:t>подкуп</a:t>
            </a:r>
            <a:r>
              <a:rPr lang="ru-RU" altLang="ru-RU" sz="2400"/>
              <a:t>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a:t>
            </a:r>
          </a:p>
          <a:p>
            <a:pPr>
              <a:lnSpc>
                <a:spcPct val="90000"/>
              </a:lnSpc>
            </a:pPr>
            <a:r>
              <a:rPr lang="ru-RU" altLang="ru-RU" sz="2400"/>
              <a:t>б) совершение деяний, указанных в подпункте "а" от имени или в интересах юридического лица.</a:t>
            </a:r>
          </a:p>
        </p:txBody>
      </p:sp>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457200" y="304800"/>
            <a:ext cx="8229600" cy="1143000"/>
          </a:xfrm>
          <a:solidFill>
            <a:srgbClr val="FFCC99"/>
          </a:solidFill>
        </p:spPr>
        <p:txBody>
          <a:bodyPr anchor="b"/>
          <a:lstStyle/>
          <a:p>
            <a:r>
              <a:rPr lang="ru-RU" altLang="ru-RU" b="1">
                <a:solidFill>
                  <a:schemeClr val="accent2"/>
                </a:solidFill>
              </a:rPr>
              <a:t>Коррупция</a:t>
            </a:r>
          </a:p>
        </p:txBody>
      </p:sp>
      <p:sp>
        <p:nvSpPr>
          <p:cNvPr id="36867" name="Rectangle 3"/>
          <p:cNvSpPr>
            <a:spLocks noGrp="1" noChangeArrowheads="1"/>
          </p:cNvSpPr>
          <p:nvPr>
            <p:ph type="body" idx="4294967295"/>
          </p:nvPr>
        </p:nvSpPr>
        <p:spPr>
          <a:xfrm>
            <a:off x="566738" y="2060575"/>
            <a:ext cx="8253412" cy="3959225"/>
          </a:xfrm>
          <a:solidFill>
            <a:srgbClr val="FFCC99"/>
          </a:solidFill>
        </p:spPr>
        <p:txBody>
          <a:bodyPr/>
          <a:lstStyle/>
          <a:p>
            <a:r>
              <a:rPr lang="ru-RU" altLang="ru-RU"/>
              <a:t>Коррупция как отклонение от норм</a:t>
            </a:r>
          </a:p>
          <a:p>
            <a:r>
              <a:rPr lang="ru-RU" altLang="ru-RU"/>
              <a:t>Коррупция как реализация интересов</a:t>
            </a:r>
          </a:p>
          <a:p>
            <a:r>
              <a:rPr lang="ru-RU" altLang="ru-RU"/>
              <a:t>Коррупция как стратегия группового поведения</a:t>
            </a:r>
          </a:p>
          <a:p>
            <a:r>
              <a:rPr lang="ru-RU" altLang="ru-RU"/>
              <a:t>Коррупция как системная неэффективность</a:t>
            </a:r>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solidFill>
            <a:srgbClr val="FFFF00"/>
          </a:solidFill>
        </p:spPr>
        <p:txBody>
          <a:bodyPr anchor="b"/>
          <a:lstStyle/>
          <a:p>
            <a:r>
              <a:rPr lang="ru-RU" altLang="ru-RU" sz="4000" b="1">
                <a:solidFill>
                  <a:schemeClr val="accent2"/>
                </a:solidFill>
              </a:rPr>
              <a:t>Коррупция как отклонение от норм</a:t>
            </a:r>
          </a:p>
        </p:txBody>
      </p:sp>
      <p:sp>
        <p:nvSpPr>
          <p:cNvPr id="38915" name="Rectangle 3"/>
          <p:cNvSpPr>
            <a:spLocks noGrp="1" noChangeArrowheads="1"/>
          </p:cNvSpPr>
          <p:nvPr>
            <p:ph type="body" idx="4294967295"/>
          </p:nvPr>
        </p:nvSpPr>
        <p:spPr>
          <a:xfrm>
            <a:off x="609600" y="1968500"/>
            <a:ext cx="8139113" cy="4051300"/>
          </a:xfrm>
          <a:solidFill>
            <a:srgbClr val="FFFF00"/>
          </a:solidFill>
        </p:spPr>
        <p:txBody>
          <a:bodyPr/>
          <a:lstStyle/>
          <a:p>
            <a:pPr>
              <a:lnSpc>
                <a:spcPct val="80000"/>
              </a:lnSpc>
            </a:pPr>
            <a:r>
              <a:rPr lang="ru-RU" altLang="ru-RU" sz="2600" b="1">
                <a:solidFill>
                  <a:schemeClr val="accent2"/>
                </a:solidFill>
              </a:rPr>
              <a:t>Отклонения от норм права, служебной этики или общечеловеческих моральных принципов</a:t>
            </a:r>
            <a:r>
              <a:rPr lang="ru-RU" altLang="ru-RU" sz="2600"/>
              <a:t>. коррупция — это совокупность проступков — от преступных до неэтичных — конкретных персон.</a:t>
            </a:r>
          </a:p>
          <a:p>
            <a:pPr>
              <a:lnSpc>
                <a:spcPct val="80000"/>
              </a:lnSpc>
            </a:pPr>
            <a:endParaRPr lang="ru-RU" altLang="ru-RU" sz="2600"/>
          </a:p>
          <a:p>
            <a:pPr>
              <a:lnSpc>
                <a:spcPct val="80000"/>
              </a:lnSpc>
            </a:pPr>
            <a:r>
              <a:rPr lang="ru-RU" altLang="ru-RU" sz="2600"/>
              <a:t>Должностное лицо предоставляет обычную услугу, но в исключительном порядке </a:t>
            </a:r>
          </a:p>
          <a:p>
            <a:pPr>
              <a:lnSpc>
                <a:spcPct val="80000"/>
              </a:lnSpc>
            </a:pPr>
            <a:endParaRPr lang="ru-RU" altLang="ru-RU" sz="2600"/>
          </a:p>
          <a:p>
            <a:pPr>
              <a:lnSpc>
                <a:spcPct val="80000"/>
              </a:lnSpc>
            </a:pPr>
            <a:r>
              <a:rPr lang="ru-RU" altLang="ru-RU" sz="2600">
                <a:solidFill>
                  <a:schemeClr val="accent2"/>
                </a:solidFill>
              </a:rPr>
              <a:t>Коррупции подвержено любое лицо, наделенное </a:t>
            </a:r>
            <a:r>
              <a:rPr lang="ru-RU" altLang="ru-RU" sz="2600" i="1">
                <a:solidFill>
                  <a:schemeClr val="accent2"/>
                </a:solidFill>
              </a:rPr>
              <a:t>дискреционными полномочиями</a:t>
            </a:r>
            <a:r>
              <a:rPr lang="ru-RU" altLang="ru-RU" sz="2600"/>
              <a:t> </a:t>
            </a:r>
          </a:p>
        </p:txBody>
      </p:sp>
    </p:spTree>
  </p:cSld>
  <p:clrMapOvr>
    <a:masterClrMapping/>
  </p:clrMapOvr>
  <p:transition>
    <p:checker dir="vert"/>
  </p:transition>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TotalTime>
  <Words>1298</Words>
  <Application>Microsoft PowerPoint</Application>
  <PresentationFormat>Экран (4:3)</PresentationFormat>
  <Paragraphs>140</Paragraphs>
  <Slides>25</Slides>
  <Notes>11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25</vt:i4>
      </vt:variant>
    </vt:vector>
  </HeadingPairs>
  <TitlesOfParts>
    <vt:vector size="33" baseType="lpstr">
      <vt:lpstr>Arial</vt:lpstr>
      <vt:lpstr>Times New Roman</vt:lpstr>
      <vt:lpstr>Wingdings</vt:lpstr>
      <vt:lpstr>Century Gothic</vt:lpstr>
      <vt:lpstr>Arial Black</vt:lpstr>
      <vt:lpstr>Aharoni</vt:lpstr>
      <vt:lpstr>Verdana</vt:lpstr>
      <vt:lpstr>Оформление по умолчанию</vt:lpstr>
      <vt:lpstr>Противодействие коррупции  </vt:lpstr>
      <vt:lpstr>Слайд 2</vt:lpstr>
      <vt:lpstr>Слайд 3</vt:lpstr>
      <vt:lpstr>Слайд 4</vt:lpstr>
      <vt:lpstr>Слайд 5</vt:lpstr>
      <vt:lpstr>Слайд 6</vt:lpstr>
      <vt:lpstr>  ФЕДЕРАЛЬНЫЙ ЗАКОН О ПРОТИВОДЕЙСТВИИ КОРРУПЦИИ Российской Федерации от 25 декабря 2008 г. N 273-ФЗ</vt:lpstr>
      <vt:lpstr>Коррупция</vt:lpstr>
      <vt:lpstr>Коррупция как отклонение от норм</vt:lpstr>
      <vt:lpstr>Коррупция как отклонение от норм</vt:lpstr>
      <vt:lpstr>Коррупция как отклонение от норм</vt:lpstr>
      <vt:lpstr>Коррупция как реализация интересов </vt:lpstr>
      <vt:lpstr>Формы проявления коррупции</vt:lpstr>
      <vt:lpstr>Формы коррупционных проявлений</vt:lpstr>
      <vt:lpstr>Причины коррупции</vt:lpstr>
      <vt:lpstr>Причины коррупции</vt:lpstr>
      <vt:lpstr>Последствия коррупции В социальной сфере:</vt:lpstr>
      <vt:lpstr>Согласованные, системные усилия по противодействию коррупции укладываются в рамки 3-х стратегий:   осознание,    предупреждение,       пресечение. </vt:lpstr>
      <vt:lpstr>Что такое антикоррупционная политика?</vt:lpstr>
      <vt:lpstr>Антикоррупционные меры  общего характера</vt:lpstr>
      <vt:lpstr>Юридическая ответственность за коррупцию </vt:lpstr>
      <vt:lpstr>Слайд 22</vt:lpstr>
      <vt:lpstr>Слайд 23</vt:lpstr>
      <vt:lpstr>Нормативные документы в сфере противодействия коррупции </vt:lpstr>
      <vt:lpstr>     ЕСЛИ ВЫ ЗАМЕТИЛИ ОДИН ИЗ ПРИЗНАКОВ КОРРУПЦИИ в нашем техникуме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Пользователь Windows</cp:lastModifiedBy>
  <cp:revision>12</cp:revision>
  <cp:lastPrinted>1601-01-01T00:00:00Z</cp:lastPrinted>
  <dcterms:created xsi:type="dcterms:W3CDTF">1601-01-01T00:00:00Z</dcterms:created>
  <dcterms:modified xsi:type="dcterms:W3CDTF">2021-12-07T18:05:47Z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